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0693400" cy="7556500"/>
  <p:notesSz cx="6858000" cy="9144000"/>
  <p:embeddedFontLst>
    <p:embeddedFont>
      <p:font typeface="Calibri (MS) Bold" charset="1" panose="020F0702030404030204"/>
      <p:regular r:id="rId16"/>
    </p:embeddedFont>
    <p:embeddedFont>
      <p:font typeface="Calibri (MS)" charset="1" panose="020F0502020204030204"/>
      <p:regular r:id="rId17"/>
    </p:embeddedFont>
    <p:embeddedFont>
      <p:font typeface="Calibri (MS) Italics" charset="1" panose="020F05020202040A0204"/>
      <p:regular r:id="rId18"/>
    </p:embeddedFont>
    <p:embeddedFont>
      <p:font typeface="Calibri (MS) Bold Italics" charset="1" panose="020F07020304040A02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5.png" Type="http://schemas.openxmlformats.org/officeDocument/2006/relationships/image"/><Relationship Id="rId5" Target="http://www.whe.org.au"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whe.org.au/tfer/#about" TargetMode="External" Type="http://schemas.openxmlformats.org/officeDocument/2006/relationships/hyperlink"/><Relationship Id="rId3" Target="../media/image25.png" Type="http://schemas.openxmlformats.org/officeDocument/2006/relationships/image"/><Relationship Id="rId4" Target="../media/image26.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7.jpeg" Type="http://schemas.openxmlformats.org/officeDocument/2006/relationships/image"/><Relationship Id="rId8" Target="https://gtga.org.au"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http://www.whe.org.au" TargetMode="External" Type="http://schemas.openxmlformats.org/officeDocument/2006/relationships/hyperlink"/><Relationship Id="rId3" Target="http://whe.org.au/support/%20become-a-member/" TargetMode="External" Type="http://schemas.openxmlformats.org/officeDocument/2006/relationships/hyperlink"/><Relationship Id="rId4" Target="mailto:health@whe.org.au"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7376" y="0"/>
            <a:ext cx="12966752" cy="7560000"/>
          </a:xfrm>
          <a:custGeom>
            <a:avLst/>
            <a:gdLst/>
            <a:ahLst/>
            <a:cxnLst/>
            <a:rect r="r" b="b" t="t" l="l"/>
            <a:pathLst>
              <a:path h="7560000" w="12966752">
                <a:moveTo>
                  <a:pt x="0" y="0"/>
                </a:moveTo>
                <a:lnTo>
                  <a:pt x="12966752" y="0"/>
                </a:lnTo>
                <a:lnTo>
                  <a:pt x="12966752" y="7560000"/>
                </a:lnTo>
                <a:lnTo>
                  <a:pt x="0" y="7560000"/>
                </a:lnTo>
                <a:lnTo>
                  <a:pt x="0" y="0"/>
                </a:lnTo>
                <a:close/>
              </a:path>
            </a:pathLst>
          </a:custGeom>
          <a:blipFill>
            <a:blip r:embed="rId2"/>
            <a:stretch>
              <a:fillRect l="-1031" t="0" r="-1031" b="0"/>
            </a:stretch>
          </a:blipFill>
        </p:spPr>
      </p:sp>
      <p:grpSp>
        <p:nvGrpSpPr>
          <p:cNvPr name="Group 3" id="3"/>
          <p:cNvGrpSpPr/>
          <p:nvPr/>
        </p:nvGrpSpPr>
        <p:grpSpPr>
          <a:xfrm rot="0">
            <a:off x="5620809" y="3380813"/>
            <a:ext cx="4459191" cy="3639187"/>
            <a:chOff x="0" y="0"/>
            <a:chExt cx="1598073" cy="1304202"/>
          </a:xfrm>
        </p:grpSpPr>
        <p:sp>
          <p:nvSpPr>
            <p:cNvPr name="Freeform 4" id="4"/>
            <p:cNvSpPr/>
            <p:nvPr/>
          </p:nvSpPr>
          <p:spPr>
            <a:xfrm flipH="false" flipV="false" rot="0">
              <a:off x="0" y="0"/>
              <a:ext cx="1598073" cy="1304202"/>
            </a:xfrm>
            <a:custGeom>
              <a:avLst/>
              <a:gdLst/>
              <a:ahLst/>
              <a:cxnLst/>
              <a:rect r="r" b="b" t="t" l="l"/>
              <a:pathLst>
                <a:path h="1304202" w="1598073">
                  <a:moveTo>
                    <a:pt x="0" y="0"/>
                  </a:moveTo>
                  <a:lnTo>
                    <a:pt x="1598073" y="0"/>
                  </a:lnTo>
                  <a:lnTo>
                    <a:pt x="1598073" y="1304202"/>
                  </a:lnTo>
                  <a:lnTo>
                    <a:pt x="0" y="1304202"/>
                  </a:lnTo>
                  <a:close/>
                </a:path>
              </a:pathLst>
            </a:custGeom>
            <a:solidFill>
              <a:srgbClr val="E5E6F1">
                <a:alpha val="57647"/>
              </a:srgbClr>
            </a:solidFill>
          </p:spPr>
        </p:sp>
        <p:sp>
          <p:nvSpPr>
            <p:cNvPr name="TextBox 5" id="5"/>
            <p:cNvSpPr txBox="true"/>
            <p:nvPr/>
          </p:nvSpPr>
          <p:spPr>
            <a:xfrm>
              <a:off x="0" y="-28575"/>
              <a:ext cx="1598073" cy="1332777"/>
            </a:xfrm>
            <a:prstGeom prst="rect">
              <a:avLst/>
            </a:prstGeom>
          </p:spPr>
          <p:txBody>
            <a:bodyPr anchor="ctr" rtlCol="false" tIns="50800" lIns="50800" bIns="50800" rIns="50800"/>
            <a:lstStyle/>
            <a:p>
              <a:pPr algn="ctr">
                <a:lnSpc>
                  <a:spcPts val="1960"/>
                </a:lnSpc>
              </a:pPr>
            </a:p>
          </p:txBody>
        </p:sp>
      </p:grpSp>
      <p:sp>
        <p:nvSpPr>
          <p:cNvPr name="AutoShape 6" id="6"/>
          <p:cNvSpPr/>
          <p:nvPr/>
        </p:nvSpPr>
        <p:spPr>
          <a:xfrm>
            <a:off x="5916453" y="5321944"/>
            <a:ext cx="3779572" cy="0"/>
          </a:xfrm>
          <a:prstGeom prst="line">
            <a:avLst/>
          </a:prstGeom>
          <a:ln cap="flat" w="9525">
            <a:solidFill>
              <a:srgbClr val="343133">
                <a:alpha val="49804"/>
              </a:srgbClr>
            </a:solidFill>
            <a:prstDash val="solid"/>
            <a:headEnd type="none" len="sm" w="sm"/>
            <a:tailEnd type="none" len="sm" w="sm"/>
          </a:ln>
        </p:spPr>
      </p:sp>
      <p:sp>
        <p:nvSpPr>
          <p:cNvPr name="Freeform 7" id="7"/>
          <p:cNvSpPr/>
          <p:nvPr/>
        </p:nvSpPr>
        <p:spPr>
          <a:xfrm flipH="false" flipV="false" rot="0">
            <a:off x="3786305" y="720000"/>
            <a:ext cx="3191389" cy="1270787"/>
          </a:xfrm>
          <a:custGeom>
            <a:avLst/>
            <a:gdLst/>
            <a:ahLst/>
            <a:cxnLst/>
            <a:rect r="r" b="b" t="t" l="l"/>
            <a:pathLst>
              <a:path h="1270787" w="3191389">
                <a:moveTo>
                  <a:pt x="0" y="0"/>
                </a:moveTo>
                <a:lnTo>
                  <a:pt x="3191390" y="0"/>
                </a:lnTo>
                <a:lnTo>
                  <a:pt x="3191390" y="1270787"/>
                </a:lnTo>
                <a:lnTo>
                  <a:pt x="0" y="1270787"/>
                </a:lnTo>
                <a:lnTo>
                  <a:pt x="0" y="0"/>
                </a:lnTo>
                <a:close/>
              </a:path>
            </a:pathLst>
          </a:custGeom>
          <a:blipFill>
            <a:blip r:embed="rId3"/>
            <a:stretch>
              <a:fillRect l="-8515" t="-4995" r="-6538" b="0"/>
            </a:stretch>
          </a:blipFill>
        </p:spPr>
      </p:sp>
      <p:sp>
        <p:nvSpPr>
          <p:cNvPr name="TextBox 8" id="8"/>
          <p:cNvSpPr txBox="true"/>
          <p:nvPr/>
        </p:nvSpPr>
        <p:spPr>
          <a:xfrm rot="0">
            <a:off x="5916453" y="4295532"/>
            <a:ext cx="6571815" cy="876300"/>
          </a:xfrm>
          <a:prstGeom prst="rect">
            <a:avLst/>
          </a:prstGeom>
        </p:spPr>
        <p:txBody>
          <a:bodyPr anchor="t" rtlCol="false" tIns="0" lIns="0" bIns="0" rIns="0">
            <a:spAutoFit/>
          </a:bodyPr>
          <a:lstStyle/>
          <a:p>
            <a:pPr algn="l">
              <a:lnSpc>
                <a:spcPts val="6000"/>
              </a:lnSpc>
            </a:pPr>
            <a:r>
              <a:rPr lang="en-US" sz="5000" b="true">
                <a:solidFill>
                  <a:srgbClr val="152E53"/>
                </a:solidFill>
                <a:latin typeface="Calibri (MS) Bold"/>
                <a:ea typeface="Calibri (MS) Bold"/>
                <a:cs typeface="Calibri (MS) Bold"/>
                <a:sym typeface="Calibri (MS) Bold"/>
              </a:rPr>
              <a:t>Annual Report</a:t>
            </a:r>
          </a:p>
        </p:txBody>
      </p:sp>
      <p:sp>
        <p:nvSpPr>
          <p:cNvPr name="TextBox 9" id="9"/>
          <p:cNvSpPr txBox="true"/>
          <p:nvPr/>
        </p:nvSpPr>
        <p:spPr>
          <a:xfrm rot="0">
            <a:off x="4436483" y="5393381"/>
            <a:ext cx="6571815" cy="742950"/>
          </a:xfrm>
          <a:prstGeom prst="rect">
            <a:avLst/>
          </a:prstGeom>
        </p:spPr>
        <p:txBody>
          <a:bodyPr anchor="t" rtlCol="false" tIns="0" lIns="0" bIns="0" rIns="0">
            <a:spAutoFit/>
          </a:bodyPr>
          <a:lstStyle/>
          <a:p>
            <a:pPr algn="ctr">
              <a:lnSpc>
                <a:spcPts val="5280"/>
              </a:lnSpc>
            </a:pPr>
            <a:r>
              <a:rPr lang="en-US" sz="4400">
                <a:solidFill>
                  <a:srgbClr val="152E53"/>
                </a:solidFill>
                <a:latin typeface="Calibri (MS)"/>
                <a:ea typeface="Calibri (MS)"/>
                <a:cs typeface="Calibri (MS)"/>
                <a:sym typeface="Calibri (MS)"/>
              </a:rPr>
              <a:t>2024 – 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two people walking in an office building"/>
          <p:cNvSpPr/>
          <p:nvPr/>
        </p:nvSpPr>
        <p:spPr>
          <a:xfrm flipH="false" flipV="false" rot="0">
            <a:off x="5516445" y="-1037617"/>
            <a:ext cx="5175555" cy="8597617"/>
          </a:xfrm>
          <a:custGeom>
            <a:avLst/>
            <a:gdLst/>
            <a:ahLst/>
            <a:cxnLst/>
            <a:rect r="r" b="b" t="t" l="l"/>
            <a:pathLst>
              <a:path h="8597617" w="5175555">
                <a:moveTo>
                  <a:pt x="0" y="0"/>
                </a:moveTo>
                <a:lnTo>
                  <a:pt x="5175555" y="0"/>
                </a:lnTo>
                <a:lnTo>
                  <a:pt x="5175555" y="8597617"/>
                </a:lnTo>
                <a:lnTo>
                  <a:pt x="0" y="8597617"/>
                </a:lnTo>
                <a:lnTo>
                  <a:pt x="0" y="0"/>
                </a:lnTo>
                <a:close/>
              </a:path>
            </a:pathLst>
          </a:custGeom>
          <a:blipFill>
            <a:blip r:embed="rId2"/>
            <a:stretch>
              <a:fillRect l="-7630" t="0" r="-3216" b="0"/>
            </a:stretch>
          </a:blipFill>
        </p:spPr>
      </p:sp>
      <p:sp>
        <p:nvSpPr>
          <p:cNvPr name="Freeform 3" id="3"/>
          <p:cNvSpPr/>
          <p:nvPr/>
        </p:nvSpPr>
        <p:spPr>
          <a:xfrm flipH="false" flipV="false" rot="0">
            <a:off x="3566195" y="6193121"/>
            <a:ext cx="1256748" cy="719090"/>
          </a:xfrm>
          <a:custGeom>
            <a:avLst/>
            <a:gdLst/>
            <a:ahLst/>
            <a:cxnLst/>
            <a:rect r="r" b="b" t="t" l="l"/>
            <a:pathLst>
              <a:path h="719090" w="1256748">
                <a:moveTo>
                  <a:pt x="0" y="0"/>
                </a:moveTo>
                <a:lnTo>
                  <a:pt x="1256748" y="0"/>
                </a:lnTo>
                <a:lnTo>
                  <a:pt x="1256748" y="719090"/>
                </a:lnTo>
                <a:lnTo>
                  <a:pt x="0" y="719090"/>
                </a:lnTo>
                <a:lnTo>
                  <a:pt x="0" y="0"/>
                </a:lnTo>
                <a:close/>
              </a:path>
            </a:pathLst>
          </a:custGeom>
          <a:blipFill>
            <a:blip r:embed="rId3"/>
            <a:stretch>
              <a:fillRect l="0" t="0" r="0" b="0"/>
            </a:stretch>
          </a:blipFill>
        </p:spPr>
      </p:sp>
      <p:sp>
        <p:nvSpPr>
          <p:cNvPr name="TextBox 4" id="4"/>
          <p:cNvSpPr txBox="true"/>
          <p:nvPr/>
        </p:nvSpPr>
        <p:spPr>
          <a:xfrm rot="0">
            <a:off x="542634" y="840750"/>
            <a:ext cx="3965441" cy="892175"/>
          </a:xfrm>
          <a:prstGeom prst="rect">
            <a:avLst/>
          </a:prstGeom>
        </p:spPr>
        <p:txBody>
          <a:bodyPr anchor="t" rtlCol="false" tIns="0" lIns="0" bIns="0" rIns="0">
            <a:spAutoFit/>
          </a:bodyPr>
          <a:lstStyle/>
          <a:p>
            <a:pPr algn="just" marL="0" indent="0" lvl="0">
              <a:lnSpc>
                <a:spcPts val="3671"/>
              </a:lnSpc>
              <a:spcBef>
                <a:spcPct val="0"/>
              </a:spcBef>
            </a:pPr>
            <a:r>
              <a:rPr lang="en-US" b="true" sz="2699" strike="noStrike" u="none">
                <a:solidFill>
                  <a:srgbClr val="00548C"/>
                </a:solidFill>
                <a:latin typeface="Calibri (MS) Bold"/>
                <a:ea typeface="Calibri (MS) Bold"/>
                <a:cs typeface="Calibri (MS) Bold"/>
                <a:sym typeface="Calibri (MS) Bold"/>
              </a:rPr>
              <a:t>Women’s Health East </a:t>
            </a:r>
          </a:p>
          <a:p>
            <a:pPr algn="just" marL="0" indent="0" lvl="0">
              <a:lnSpc>
                <a:spcPts val="3127"/>
              </a:lnSpc>
              <a:spcBef>
                <a:spcPct val="0"/>
              </a:spcBef>
            </a:pPr>
          </a:p>
        </p:txBody>
      </p:sp>
      <p:sp>
        <p:nvSpPr>
          <p:cNvPr name="Freeform 5" id="5"/>
          <p:cNvSpPr/>
          <p:nvPr/>
        </p:nvSpPr>
        <p:spPr>
          <a:xfrm flipH="false" flipV="false" rot="0">
            <a:off x="348515" y="6131970"/>
            <a:ext cx="2524177" cy="841392"/>
          </a:xfrm>
          <a:custGeom>
            <a:avLst/>
            <a:gdLst/>
            <a:ahLst/>
            <a:cxnLst/>
            <a:rect r="r" b="b" t="t" l="l"/>
            <a:pathLst>
              <a:path h="841392" w="2524177">
                <a:moveTo>
                  <a:pt x="0" y="0"/>
                </a:moveTo>
                <a:lnTo>
                  <a:pt x="2524178" y="0"/>
                </a:lnTo>
                <a:lnTo>
                  <a:pt x="2524178" y="841392"/>
                </a:lnTo>
                <a:lnTo>
                  <a:pt x="0" y="841392"/>
                </a:lnTo>
                <a:lnTo>
                  <a:pt x="0" y="0"/>
                </a:lnTo>
                <a:close/>
              </a:path>
            </a:pathLst>
          </a:custGeom>
          <a:blipFill>
            <a:blip r:embed="rId4"/>
            <a:stretch>
              <a:fillRect l="0" t="0" r="0" b="0"/>
            </a:stretch>
          </a:blipFill>
        </p:spPr>
      </p:sp>
      <p:sp>
        <p:nvSpPr>
          <p:cNvPr name="TextBox 6" id="6"/>
          <p:cNvSpPr txBox="true"/>
          <p:nvPr/>
        </p:nvSpPr>
        <p:spPr>
          <a:xfrm rot="0">
            <a:off x="542634" y="1810250"/>
            <a:ext cx="3965441" cy="2083435"/>
          </a:xfrm>
          <a:prstGeom prst="rect">
            <a:avLst/>
          </a:prstGeom>
        </p:spPr>
        <p:txBody>
          <a:bodyPr anchor="t" rtlCol="false" tIns="0" lIns="0" bIns="0" rIns="0">
            <a:spAutoFit/>
          </a:bodyPr>
          <a:lstStyle/>
          <a:p>
            <a:pPr algn="just" marL="0" indent="0" lvl="0">
              <a:lnSpc>
                <a:spcPts val="2720"/>
              </a:lnSpc>
              <a:spcBef>
                <a:spcPct val="0"/>
              </a:spcBef>
            </a:pPr>
            <a:r>
              <a:rPr lang="en-US" sz="2000" strike="noStrike" u="none">
                <a:solidFill>
                  <a:srgbClr val="343133"/>
                </a:solidFill>
                <a:latin typeface="Calibri (MS)"/>
                <a:ea typeface="Calibri (MS)"/>
                <a:cs typeface="Calibri (MS)"/>
                <a:sym typeface="Calibri (MS)"/>
              </a:rPr>
              <a:t>1/125 George Street</a:t>
            </a:r>
          </a:p>
          <a:p>
            <a:pPr algn="just" marL="0" indent="0" lvl="0">
              <a:lnSpc>
                <a:spcPts val="2720"/>
              </a:lnSpc>
              <a:spcBef>
                <a:spcPct val="0"/>
              </a:spcBef>
            </a:pPr>
            <a:r>
              <a:rPr lang="en-US" sz="2000" strike="noStrike" u="none">
                <a:solidFill>
                  <a:srgbClr val="343133"/>
                </a:solidFill>
                <a:latin typeface="Calibri (MS)"/>
                <a:ea typeface="Calibri (MS)"/>
                <a:cs typeface="Calibri (MS)"/>
                <a:sym typeface="Calibri (MS)"/>
              </a:rPr>
              <a:t>Doncaster East </a:t>
            </a:r>
          </a:p>
          <a:p>
            <a:pPr algn="just" marL="0" indent="0" lvl="0">
              <a:lnSpc>
                <a:spcPts val="2720"/>
              </a:lnSpc>
              <a:spcBef>
                <a:spcPct val="0"/>
              </a:spcBef>
            </a:pPr>
            <a:r>
              <a:rPr lang="en-US" sz="2000" strike="noStrike" u="none">
                <a:solidFill>
                  <a:srgbClr val="343133"/>
                </a:solidFill>
                <a:latin typeface="Calibri (MS)"/>
                <a:ea typeface="Calibri (MS)"/>
                <a:cs typeface="Calibri (MS)"/>
                <a:sym typeface="Calibri (MS)"/>
              </a:rPr>
              <a:t>VIC 3109 </a:t>
            </a:r>
          </a:p>
          <a:p>
            <a:pPr algn="just" marL="0" indent="0" lvl="0">
              <a:lnSpc>
                <a:spcPts val="2720"/>
              </a:lnSpc>
              <a:spcBef>
                <a:spcPct val="0"/>
              </a:spcBef>
            </a:pPr>
          </a:p>
          <a:p>
            <a:pPr algn="just" marL="0" indent="0" lvl="0">
              <a:lnSpc>
                <a:spcPts val="2720"/>
              </a:lnSpc>
              <a:spcBef>
                <a:spcPct val="0"/>
              </a:spcBef>
            </a:pPr>
            <a:r>
              <a:rPr lang="en-US" sz="2000" strike="noStrike" u="none">
                <a:solidFill>
                  <a:srgbClr val="343133"/>
                </a:solidFill>
                <a:latin typeface="Calibri (MS)"/>
                <a:ea typeface="Calibri (MS)"/>
                <a:cs typeface="Calibri (MS)"/>
                <a:sym typeface="Calibri (MS)"/>
              </a:rPr>
              <a:t>health@whe.org.au </a:t>
            </a:r>
          </a:p>
          <a:p>
            <a:pPr algn="just" marL="0" indent="0" lvl="0">
              <a:lnSpc>
                <a:spcPts val="2720"/>
              </a:lnSpc>
              <a:spcBef>
                <a:spcPct val="0"/>
              </a:spcBef>
            </a:pPr>
            <a:r>
              <a:rPr lang="en-US" sz="2000" strike="noStrike" u="sng">
                <a:solidFill>
                  <a:srgbClr val="343133"/>
                </a:solidFill>
                <a:latin typeface="Calibri (MS)"/>
                <a:ea typeface="Calibri (MS)"/>
                <a:cs typeface="Calibri (MS)"/>
                <a:sym typeface="Calibri (MS)"/>
                <a:hlinkClick r:id="rId5" tooltip="http://www.whe.org.au"/>
              </a:rPr>
              <a:t>www.whe.org.au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109116" y="0"/>
            <a:ext cx="13557116" cy="7625878"/>
          </a:xfrm>
          <a:custGeom>
            <a:avLst/>
            <a:gdLst/>
            <a:ahLst/>
            <a:cxnLst/>
            <a:rect r="r" b="b" t="t" l="l"/>
            <a:pathLst>
              <a:path h="7625878" w="13557116">
                <a:moveTo>
                  <a:pt x="0" y="0"/>
                </a:moveTo>
                <a:lnTo>
                  <a:pt x="13557116" y="0"/>
                </a:lnTo>
                <a:lnTo>
                  <a:pt x="13557116" y="7625878"/>
                </a:lnTo>
                <a:lnTo>
                  <a:pt x="0" y="7625878"/>
                </a:lnTo>
                <a:lnTo>
                  <a:pt x="0" y="0"/>
                </a:lnTo>
                <a:close/>
              </a:path>
            </a:pathLst>
          </a:custGeom>
          <a:blipFill>
            <a:blip r:embed="rId2">
              <a:alphaModFix amt="8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043487" y="648000"/>
            <a:ext cx="2317494" cy="790958"/>
          </a:xfrm>
          <a:custGeom>
            <a:avLst/>
            <a:gdLst/>
            <a:ahLst/>
            <a:cxnLst/>
            <a:rect r="r" b="b" t="t" l="l"/>
            <a:pathLst>
              <a:path h="790958" w="2317494">
                <a:moveTo>
                  <a:pt x="0" y="0"/>
                </a:moveTo>
                <a:lnTo>
                  <a:pt x="2317494" y="0"/>
                </a:lnTo>
                <a:lnTo>
                  <a:pt x="2317494" y="790958"/>
                </a:lnTo>
                <a:lnTo>
                  <a:pt x="0" y="790958"/>
                </a:lnTo>
                <a:lnTo>
                  <a:pt x="0" y="0"/>
                </a:lnTo>
                <a:close/>
              </a:path>
            </a:pathLst>
          </a:custGeom>
          <a:blipFill>
            <a:blip r:embed="rId4"/>
            <a:stretch>
              <a:fillRect l="-2389" t="0" r="0" b="0"/>
            </a:stretch>
          </a:blipFill>
        </p:spPr>
      </p:sp>
      <p:sp>
        <p:nvSpPr>
          <p:cNvPr name="TextBox 4" id="4"/>
          <p:cNvSpPr txBox="true"/>
          <p:nvPr/>
        </p:nvSpPr>
        <p:spPr>
          <a:xfrm rot="0">
            <a:off x="454684" y="727425"/>
            <a:ext cx="4034758" cy="5290845"/>
          </a:xfrm>
          <a:prstGeom prst="rect">
            <a:avLst/>
          </a:prstGeom>
        </p:spPr>
        <p:txBody>
          <a:bodyPr anchor="t" rtlCol="false" tIns="0" lIns="0" bIns="0" rIns="0">
            <a:spAutoFit/>
          </a:bodyPr>
          <a:lstStyle/>
          <a:p>
            <a:pPr algn="l">
              <a:lnSpc>
                <a:spcPts val="2589"/>
              </a:lnSpc>
            </a:pPr>
            <a:r>
              <a:rPr lang="en-US" sz="2399" b="true">
                <a:solidFill>
                  <a:srgbClr val="152E53"/>
                </a:solidFill>
                <a:latin typeface="Calibri (MS) Bold"/>
                <a:ea typeface="Calibri (MS) Bold"/>
                <a:cs typeface="Calibri (MS) Bold"/>
                <a:sym typeface="Calibri (MS) Bold"/>
              </a:rPr>
              <a:t>Acknowledgement</a:t>
            </a:r>
          </a:p>
          <a:p>
            <a:pPr algn="l">
              <a:lnSpc>
                <a:spcPts val="2589"/>
              </a:lnSpc>
            </a:pPr>
            <a:r>
              <a:rPr lang="en-US" sz="2399" b="true">
                <a:solidFill>
                  <a:srgbClr val="152E53"/>
                </a:solidFill>
                <a:latin typeface="Calibri (MS) Bold"/>
                <a:ea typeface="Calibri (MS) Bold"/>
                <a:cs typeface="Calibri (MS) Bold"/>
                <a:sym typeface="Calibri (MS) Bold"/>
              </a:rPr>
              <a:t>of Country</a:t>
            </a:r>
          </a:p>
          <a:p>
            <a:pPr algn="l">
              <a:lnSpc>
                <a:spcPts val="2239"/>
              </a:lnSpc>
            </a:pPr>
          </a:p>
          <a:p>
            <a:pPr algn="l">
              <a:lnSpc>
                <a:spcPts val="2239"/>
              </a:lnSpc>
            </a:pPr>
            <a:r>
              <a:rPr lang="en-US" sz="1599">
                <a:solidFill>
                  <a:srgbClr val="152E53"/>
                </a:solidFill>
                <a:latin typeface="Calibri (MS)"/>
                <a:ea typeface="Calibri (MS)"/>
                <a:cs typeface="Calibri (MS)"/>
                <a:sym typeface="Calibri (MS)"/>
              </a:rPr>
              <a:t>Women's Health East acknowledges the Wurundjeri Woi-wurrung people, the Traditional Owners of the land on which we work. We pay our respects to Elders past, present and future.</a:t>
            </a:r>
          </a:p>
          <a:p>
            <a:pPr algn="l">
              <a:lnSpc>
                <a:spcPts val="2239"/>
              </a:lnSpc>
            </a:pPr>
          </a:p>
          <a:p>
            <a:pPr algn="l">
              <a:lnSpc>
                <a:spcPts val="2239"/>
              </a:lnSpc>
            </a:pPr>
            <a:r>
              <a:rPr lang="en-US" sz="1599">
                <a:solidFill>
                  <a:srgbClr val="152E53"/>
                </a:solidFill>
                <a:latin typeface="Calibri (MS)"/>
                <a:ea typeface="Calibri (MS)"/>
                <a:cs typeface="Calibri (MS)"/>
                <a:sym typeface="Calibri (MS)"/>
              </a:rPr>
              <a:t>We affirm that sovereignty was never ceded, and that colonialism and racism continue to impact the lives of Aboriginal and Torres Strait Islander women and contribute to the high rates of violence they experience.</a:t>
            </a:r>
          </a:p>
          <a:p>
            <a:pPr algn="l">
              <a:lnSpc>
                <a:spcPts val="2239"/>
              </a:lnSpc>
            </a:pPr>
          </a:p>
          <a:p>
            <a:pPr algn="l">
              <a:lnSpc>
                <a:spcPts val="2239"/>
              </a:lnSpc>
            </a:pPr>
            <a:r>
              <a:rPr lang="en-US" sz="1599">
                <a:solidFill>
                  <a:srgbClr val="152E53"/>
                </a:solidFill>
                <a:latin typeface="Calibri (MS)"/>
                <a:ea typeface="Calibri (MS)"/>
                <a:cs typeface="Calibri (MS)"/>
                <a:sym typeface="Calibri (MS)"/>
              </a:rPr>
              <a:t>We recognise the strength, resilience and leadership of Aboriginal and Torres Strait Islander women and express our hope for, and commitment to, reconciliation.</a:t>
            </a:r>
          </a:p>
          <a:p>
            <a:pPr algn="l">
              <a:lnSpc>
                <a:spcPts val="1540"/>
              </a:lnSpc>
            </a:pPr>
          </a:p>
        </p:txBody>
      </p:sp>
      <p:sp>
        <p:nvSpPr>
          <p:cNvPr name="Freeform 5" id="5"/>
          <p:cNvSpPr/>
          <p:nvPr/>
        </p:nvSpPr>
        <p:spPr>
          <a:xfrm flipH="false" flipV="false" rot="0">
            <a:off x="454684" y="6240186"/>
            <a:ext cx="887990" cy="563814"/>
          </a:xfrm>
          <a:custGeom>
            <a:avLst/>
            <a:gdLst/>
            <a:ahLst/>
            <a:cxnLst/>
            <a:rect r="r" b="b" t="t" l="l"/>
            <a:pathLst>
              <a:path h="563814" w="887990">
                <a:moveTo>
                  <a:pt x="0" y="0"/>
                </a:moveTo>
                <a:lnTo>
                  <a:pt x="887990" y="0"/>
                </a:lnTo>
                <a:lnTo>
                  <a:pt x="887990" y="563814"/>
                </a:lnTo>
                <a:lnTo>
                  <a:pt x="0" y="563814"/>
                </a:lnTo>
                <a:lnTo>
                  <a:pt x="0" y="0"/>
                </a:lnTo>
                <a:close/>
              </a:path>
            </a:pathLst>
          </a:custGeom>
          <a:blipFill>
            <a:blip r:embed="rId5"/>
            <a:stretch>
              <a:fillRect l="0" t="0" r="-189577" b="0"/>
            </a:stretch>
          </a:blipFill>
        </p:spPr>
      </p:sp>
      <p:sp>
        <p:nvSpPr>
          <p:cNvPr name="Freeform 6" id="6"/>
          <p:cNvSpPr/>
          <p:nvPr/>
        </p:nvSpPr>
        <p:spPr>
          <a:xfrm flipH="false" flipV="false" rot="0">
            <a:off x="1458363" y="6240186"/>
            <a:ext cx="847388" cy="563814"/>
          </a:xfrm>
          <a:custGeom>
            <a:avLst/>
            <a:gdLst/>
            <a:ahLst/>
            <a:cxnLst/>
            <a:rect r="r" b="b" t="t" l="l"/>
            <a:pathLst>
              <a:path h="563814" w="847388">
                <a:moveTo>
                  <a:pt x="0" y="0"/>
                </a:moveTo>
                <a:lnTo>
                  <a:pt x="847388" y="0"/>
                </a:lnTo>
                <a:lnTo>
                  <a:pt x="847388" y="563814"/>
                </a:lnTo>
                <a:lnTo>
                  <a:pt x="0" y="563814"/>
                </a:lnTo>
                <a:lnTo>
                  <a:pt x="0" y="0"/>
                </a:lnTo>
                <a:close/>
              </a:path>
            </a:pathLst>
          </a:custGeom>
          <a:blipFill>
            <a:blip r:embed="rId5"/>
            <a:stretch>
              <a:fillRect l="-104319" t="0" r="-99132"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6000" y="0"/>
            <a:ext cx="5467140" cy="7694419"/>
            <a:chOff x="0" y="0"/>
            <a:chExt cx="1959299" cy="2757506"/>
          </a:xfrm>
        </p:grpSpPr>
        <p:sp>
          <p:nvSpPr>
            <p:cNvPr name="Freeform 3" id="3"/>
            <p:cNvSpPr/>
            <p:nvPr/>
          </p:nvSpPr>
          <p:spPr>
            <a:xfrm flipH="false" flipV="false" rot="0">
              <a:off x="0" y="0"/>
              <a:ext cx="1959299" cy="2757506"/>
            </a:xfrm>
            <a:custGeom>
              <a:avLst/>
              <a:gdLst/>
              <a:ahLst/>
              <a:cxnLst/>
              <a:rect r="r" b="b" t="t" l="l"/>
              <a:pathLst>
                <a:path h="2757506" w="1959299">
                  <a:moveTo>
                    <a:pt x="0" y="0"/>
                  </a:moveTo>
                  <a:lnTo>
                    <a:pt x="1959299" y="0"/>
                  </a:lnTo>
                  <a:lnTo>
                    <a:pt x="1959299" y="2757506"/>
                  </a:lnTo>
                  <a:lnTo>
                    <a:pt x="0" y="2757506"/>
                  </a:lnTo>
                  <a:close/>
                </a:path>
              </a:pathLst>
            </a:custGeom>
            <a:solidFill>
              <a:srgbClr val="E5E6F1"/>
            </a:solidFill>
          </p:spPr>
        </p:sp>
        <p:sp>
          <p:nvSpPr>
            <p:cNvPr name="TextBox 4" id="4"/>
            <p:cNvSpPr txBox="true"/>
            <p:nvPr/>
          </p:nvSpPr>
          <p:spPr>
            <a:xfrm>
              <a:off x="0" y="-28575"/>
              <a:ext cx="1959299" cy="278608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756000" y="6403506"/>
            <a:ext cx="3396156" cy="785939"/>
            <a:chOff x="0" y="0"/>
            <a:chExt cx="1734186" cy="401325"/>
          </a:xfrm>
        </p:grpSpPr>
        <p:sp>
          <p:nvSpPr>
            <p:cNvPr name="Freeform 6" id="6"/>
            <p:cNvSpPr/>
            <p:nvPr/>
          </p:nvSpPr>
          <p:spPr>
            <a:xfrm flipH="false" flipV="false" rot="0">
              <a:off x="0" y="0"/>
              <a:ext cx="1734186" cy="401325"/>
            </a:xfrm>
            <a:custGeom>
              <a:avLst/>
              <a:gdLst/>
              <a:ahLst/>
              <a:cxnLst/>
              <a:rect r="r" b="b" t="t" l="l"/>
              <a:pathLst>
                <a:path h="401325" w="1734186">
                  <a:moveTo>
                    <a:pt x="0" y="0"/>
                  </a:moveTo>
                  <a:lnTo>
                    <a:pt x="1734186" y="0"/>
                  </a:lnTo>
                  <a:lnTo>
                    <a:pt x="1734186" y="401325"/>
                  </a:lnTo>
                  <a:lnTo>
                    <a:pt x="0" y="401325"/>
                  </a:lnTo>
                  <a:close/>
                </a:path>
              </a:pathLst>
            </a:custGeom>
            <a:solidFill>
              <a:srgbClr val="E5E6F1"/>
            </a:solidFill>
          </p:spPr>
        </p:sp>
        <p:sp>
          <p:nvSpPr>
            <p:cNvPr name="TextBox 7" id="7"/>
            <p:cNvSpPr txBox="true"/>
            <p:nvPr/>
          </p:nvSpPr>
          <p:spPr>
            <a:xfrm>
              <a:off x="0" y="-28575"/>
              <a:ext cx="1734186" cy="429900"/>
            </a:xfrm>
            <a:prstGeom prst="rect">
              <a:avLst/>
            </a:prstGeom>
          </p:spPr>
          <p:txBody>
            <a:bodyPr anchor="ctr" rtlCol="false" tIns="35653" lIns="35653" bIns="35653" rIns="35653"/>
            <a:lstStyle/>
            <a:p>
              <a:pPr algn="ctr">
                <a:lnSpc>
                  <a:spcPts val="1960"/>
                </a:lnSpc>
              </a:pPr>
            </a:p>
          </p:txBody>
        </p:sp>
      </p:grpSp>
      <p:grpSp>
        <p:nvGrpSpPr>
          <p:cNvPr name="Group 8" id="8"/>
          <p:cNvGrpSpPr/>
          <p:nvPr/>
        </p:nvGrpSpPr>
        <p:grpSpPr>
          <a:xfrm rot="0">
            <a:off x="483460" y="6181523"/>
            <a:ext cx="1173944" cy="11739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6F1"/>
            </a:solidFill>
            <a:ln w="12700">
              <a:solidFill>
                <a:srgbClr val="000000"/>
              </a:solidFill>
            </a:ln>
          </p:spPr>
        </p:sp>
      </p:grpSp>
      <p:grpSp>
        <p:nvGrpSpPr>
          <p:cNvPr name="Group 10" id="10"/>
          <p:cNvGrpSpPr/>
          <p:nvPr/>
        </p:nvGrpSpPr>
        <p:grpSpPr>
          <a:xfrm rot="0">
            <a:off x="559313" y="6257375"/>
            <a:ext cx="1022240" cy="1022240"/>
            <a:chOff x="0" y="0"/>
            <a:chExt cx="812800" cy="812800"/>
          </a:xfrm>
        </p:grpSpPr>
        <p:sp>
          <p:nvSpPr>
            <p:cNvPr name="Freeform 11" id="11" descr="Portrait photo of Lisa Dunlop"/>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0927" t="-8476" r="-7974" b="-5950"/>
              </a:stretch>
            </a:blipFill>
          </p:spPr>
        </p:sp>
      </p:grpSp>
      <p:sp>
        <p:nvSpPr>
          <p:cNvPr name="TextBox 12" id="12"/>
          <p:cNvSpPr txBox="true"/>
          <p:nvPr/>
        </p:nvSpPr>
        <p:spPr>
          <a:xfrm rot="0">
            <a:off x="1834744" y="6503685"/>
            <a:ext cx="2432007" cy="481995"/>
          </a:xfrm>
          <a:prstGeom prst="rect">
            <a:avLst/>
          </a:prstGeom>
        </p:spPr>
        <p:txBody>
          <a:bodyPr anchor="t" rtlCol="false" tIns="0" lIns="0" bIns="0" rIns="0">
            <a:spAutoFit/>
          </a:bodyPr>
          <a:lstStyle/>
          <a:p>
            <a:pPr algn="just">
              <a:lnSpc>
                <a:spcPts val="1839"/>
              </a:lnSpc>
            </a:pPr>
            <a:r>
              <a:rPr lang="en-US" sz="1382" b="true">
                <a:solidFill>
                  <a:srgbClr val="152E53"/>
                </a:solidFill>
                <a:latin typeface="Calibri (MS) Bold"/>
                <a:ea typeface="Calibri (MS) Bold"/>
                <a:cs typeface="Calibri (MS) Bold"/>
                <a:sym typeface="Calibri (MS) Bold"/>
              </a:rPr>
              <a:t>Lisa Dunlop </a:t>
            </a:r>
          </a:p>
          <a:p>
            <a:pPr algn="just">
              <a:lnSpc>
                <a:spcPts val="1839"/>
              </a:lnSpc>
            </a:pPr>
            <a:r>
              <a:rPr lang="en-US" sz="1382">
                <a:solidFill>
                  <a:srgbClr val="152E53"/>
                </a:solidFill>
                <a:latin typeface="Calibri (MS)"/>
                <a:ea typeface="Calibri (MS)"/>
                <a:cs typeface="Calibri (MS)"/>
                <a:sym typeface="Calibri (MS)"/>
              </a:rPr>
              <a:t>Chair, Women’s Health East</a:t>
            </a:r>
          </a:p>
        </p:txBody>
      </p:sp>
      <p:sp>
        <p:nvSpPr>
          <p:cNvPr name="TextBox 13" id="13"/>
          <p:cNvSpPr txBox="true"/>
          <p:nvPr/>
        </p:nvSpPr>
        <p:spPr>
          <a:xfrm rot="0">
            <a:off x="483460" y="541563"/>
            <a:ext cx="4375334" cy="5699103"/>
          </a:xfrm>
          <a:prstGeom prst="rect">
            <a:avLst/>
          </a:prstGeom>
        </p:spPr>
        <p:txBody>
          <a:bodyPr anchor="t" rtlCol="false" tIns="0" lIns="0" bIns="0" rIns="0">
            <a:spAutoFit/>
          </a:bodyPr>
          <a:lstStyle/>
          <a:p>
            <a:pPr algn="just">
              <a:lnSpc>
                <a:spcPts val="2158"/>
              </a:lnSpc>
            </a:pPr>
            <a:r>
              <a:rPr lang="en-US" sz="1999" b="true">
                <a:solidFill>
                  <a:srgbClr val="00548C"/>
                </a:solidFill>
                <a:latin typeface="Calibri (MS) Bold"/>
                <a:ea typeface="Calibri (MS) Bold"/>
                <a:cs typeface="Calibri (MS) Bold"/>
                <a:sym typeface="Calibri (MS) Bold"/>
              </a:rPr>
              <a:t>Message from the Chair</a:t>
            </a:r>
          </a:p>
          <a:p>
            <a:pPr algn="just">
              <a:lnSpc>
                <a:spcPts val="1632"/>
              </a:lnSpc>
            </a:pPr>
          </a:p>
          <a:p>
            <a:pPr algn="just">
              <a:lnSpc>
                <a:spcPts val="1632"/>
              </a:lnSpc>
            </a:pPr>
            <a:r>
              <a:rPr lang="en-US" sz="1200">
                <a:solidFill>
                  <a:srgbClr val="152E53"/>
                </a:solidFill>
                <a:latin typeface="Calibri (MS)"/>
                <a:ea typeface="Calibri (MS)"/>
                <a:cs typeface="Calibri (MS)"/>
                <a:sym typeface="Calibri (MS)"/>
              </a:rPr>
              <a:t>This year saw the successful delivery of the final phase of our current strategic plan. The Board continued to provide strong oversight while also turning its attention to emerging trends and priorities, laying the foundation for a refreshed strategy to be launched in 2026.</a:t>
            </a:r>
          </a:p>
          <a:p>
            <a:pPr algn="just">
              <a:lnSpc>
                <a:spcPts val="1632"/>
              </a:lnSpc>
            </a:pPr>
          </a:p>
          <a:p>
            <a:pPr algn="just">
              <a:lnSpc>
                <a:spcPts val="1632"/>
              </a:lnSpc>
            </a:pPr>
            <a:r>
              <a:rPr lang="en-US" sz="1200">
                <a:solidFill>
                  <a:srgbClr val="152E53"/>
                </a:solidFill>
                <a:latin typeface="Calibri (MS)"/>
                <a:ea typeface="Calibri (MS)"/>
                <a:cs typeface="Calibri (MS)"/>
                <a:sym typeface="Calibri (MS)"/>
              </a:rPr>
              <a:t>Recognising the value of collective action and shared impact, we are proud to have initiated a joint meeting of Chairs and CEOs from all 12 women’s health services across Victoria to explore new opportunities for collaboration.</a:t>
            </a:r>
          </a:p>
          <a:p>
            <a:pPr algn="just">
              <a:lnSpc>
                <a:spcPts val="1632"/>
              </a:lnSpc>
            </a:pPr>
          </a:p>
          <a:p>
            <a:pPr algn="just">
              <a:lnSpc>
                <a:spcPts val="1632"/>
              </a:lnSpc>
            </a:pPr>
            <a:r>
              <a:rPr lang="en-US" sz="1200">
                <a:solidFill>
                  <a:srgbClr val="152E53"/>
                </a:solidFill>
                <a:latin typeface="Calibri (MS)"/>
                <a:ea typeface="Calibri (MS)"/>
                <a:cs typeface="Calibri (MS)"/>
                <a:sym typeface="Calibri (MS)"/>
              </a:rPr>
              <a:t>The Board undertook a comprehensive review of our risk register and key governance policies with generous pro-bono support from Ashurst.</a:t>
            </a:r>
          </a:p>
          <a:p>
            <a:pPr algn="just">
              <a:lnSpc>
                <a:spcPts val="1632"/>
              </a:lnSpc>
            </a:pPr>
          </a:p>
          <a:p>
            <a:pPr algn="just">
              <a:lnSpc>
                <a:spcPts val="1632"/>
              </a:lnSpc>
            </a:pPr>
            <a:r>
              <a:rPr lang="en-US" sz="1200">
                <a:solidFill>
                  <a:srgbClr val="152E53"/>
                </a:solidFill>
                <a:latin typeface="Calibri (MS)"/>
                <a:ea typeface="Calibri (MS)"/>
                <a:cs typeface="Calibri (MS)"/>
                <a:sym typeface="Calibri (MS)"/>
              </a:rPr>
              <a:t>In September 2024, we welcomed Fiona Sharkie as Acting CEO whilst Elly Taylor was on parental leave. Fiona brought steady leadership and renewed strength to the organisation during her time. In August 2025, we farewelled our CEO Elly Taylor, a champion for women’s health and gender equality. We thank Elly for her leadership and commitment to women, girls and gender-diverse people in Melbourne’s east and wish her well in her future endeavours. </a:t>
            </a:r>
          </a:p>
          <a:p>
            <a:pPr algn="just">
              <a:lnSpc>
                <a:spcPts val="1632"/>
              </a:lnSpc>
            </a:pPr>
          </a:p>
          <a:p>
            <a:pPr algn="just">
              <a:lnSpc>
                <a:spcPts val="1632"/>
              </a:lnSpc>
            </a:pPr>
            <a:r>
              <a:rPr lang="en-US" sz="1200">
                <a:solidFill>
                  <a:srgbClr val="152E53"/>
                </a:solidFill>
                <a:latin typeface="Calibri (MS)"/>
                <a:ea typeface="Calibri (MS)"/>
                <a:cs typeface="Calibri (MS)"/>
                <a:sym typeface="Calibri (MS)"/>
              </a:rPr>
              <a:t>We also bid farewell to Board Members Belinda Li-Veldhuizen and Stephanie Kilpatrick, and we thank them both for their valuable contributions. Joanne Cleary joined the Board in 2024.</a:t>
            </a:r>
          </a:p>
          <a:p>
            <a:pPr algn="just">
              <a:lnSpc>
                <a:spcPts val="1632"/>
              </a:lnSpc>
            </a:pPr>
          </a:p>
        </p:txBody>
      </p:sp>
      <p:sp>
        <p:nvSpPr>
          <p:cNvPr name="TextBox 14" id="14"/>
          <p:cNvSpPr txBox="true"/>
          <p:nvPr/>
        </p:nvSpPr>
        <p:spPr>
          <a:xfrm rot="0">
            <a:off x="5749019" y="560613"/>
            <a:ext cx="4539962" cy="4629255"/>
          </a:xfrm>
          <a:prstGeom prst="rect">
            <a:avLst/>
          </a:prstGeom>
        </p:spPr>
        <p:txBody>
          <a:bodyPr anchor="t" rtlCol="false" tIns="0" lIns="0" bIns="0" rIns="0">
            <a:spAutoFit/>
          </a:bodyPr>
          <a:lstStyle/>
          <a:p>
            <a:pPr algn="just">
              <a:lnSpc>
                <a:spcPts val="2158"/>
              </a:lnSpc>
            </a:pPr>
            <a:r>
              <a:rPr lang="en-US" sz="2000" b="true">
                <a:solidFill>
                  <a:srgbClr val="00548C"/>
                </a:solidFill>
                <a:latin typeface="Calibri (MS) Bold"/>
                <a:ea typeface="Calibri (MS) Bold"/>
                <a:cs typeface="Calibri (MS) Bold"/>
                <a:sym typeface="Calibri (MS) Bold"/>
              </a:rPr>
              <a:t>Message from the Acting CEO</a:t>
            </a:r>
          </a:p>
          <a:p>
            <a:pPr algn="just">
              <a:lnSpc>
                <a:spcPts val="1294"/>
              </a:lnSpc>
            </a:pPr>
          </a:p>
          <a:p>
            <a:pPr algn="just">
              <a:lnSpc>
                <a:spcPts val="1680"/>
              </a:lnSpc>
            </a:pPr>
            <a:r>
              <a:rPr lang="en-US" sz="1200">
                <a:solidFill>
                  <a:srgbClr val="152E53"/>
                </a:solidFill>
                <a:latin typeface="Calibri (MS)"/>
                <a:ea typeface="Calibri (MS)"/>
                <a:cs typeface="Calibri (MS)"/>
                <a:sym typeface="Calibri (MS)"/>
              </a:rPr>
              <a:t>It has been an exciting year to be part of Women’s Health East and a strong reminder of the power of place-based work. Our focus on the specific needs of women and gender diverse people where they live enables us to build trust, respond locally and make lasting change.</a:t>
            </a:r>
          </a:p>
          <a:p>
            <a:pPr algn="just">
              <a:lnSpc>
                <a:spcPts val="1680"/>
              </a:lnSpc>
            </a:pPr>
          </a:p>
          <a:p>
            <a:pPr algn="just">
              <a:lnSpc>
                <a:spcPts val="1680"/>
              </a:lnSpc>
            </a:pPr>
            <a:r>
              <a:rPr lang="en-US" sz="1200">
                <a:solidFill>
                  <a:srgbClr val="152E53"/>
                </a:solidFill>
                <a:latin typeface="Calibri (MS)"/>
                <a:ea typeface="Calibri (MS)"/>
                <a:cs typeface="Calibri (MS)"/>
                <a:sym typeface="Calibri (MS)"/>
              </a:rPr>
              <a:t>Supporting marginalised communities remains at the heart of our work. Our engagement with Chin- and Mandarin-speaking women and Disabled young people – through programs like Harmony Circle and Get the Go-Ahead – exemplifies the impact of being embedded in our region.</a:t>
            </a:r>
          </a:p>
          <a:p>
            <a:pPr algn="just">
              <a:lnSpc>
                <a:spcPts val="1680"/>
              </a:lnSpc>
            </a:pPr>
          </a:p>
          <a:p>
            <a:pPr algn="just">
              <a:lnSpc>
                <a:spcPts val="1680"/>
              </a:lnSpc>
            </a:pPr>
            <a:r>
              <a:rPr lang="en-US" sz="1200">
                <a:solidFill>
                  <a:srgbClr val="152E53"/>
                </a:solidFill>
                <a:latin typeface="Calibri (MS)"/>
                <a:ea typeface="Calibri (MS)"/>
                <a:cs typeface="Calibri (MS)"/>
                <a:sym typeface="Calibri (MS)"/>
              </a:rPr>
              <a:t>We have strengthened the capabilities of organisations to drive systemic change, with standout partnerships including Yarra Ranges Council, Yarra Valley Water, and Training for Respect across TAFEs and Registered Training Organisations (RTOs).</a:t>
            </a:r>
          </a:p>
          <a:p>
            <a:pPr algn="just">
              <a:lnSpc>
                <a:spcPts val="1680"/>
              </a:lnSpc>
            </a:pPr>
          </a:p>
          <a:p>
            <a:pPr algn="just">
              <a:lnSpc>
                <a:spcPts val="1680"/>
              </a:lnSpc>
            </a:pPr>
            <a:r>
              <a:rPr lang="en-US" sz="1200">
                <a:solidFill>
                  <a:srgbClr val="152E53"/>
                </a:solidFill>
                <a:latin typeface="Calibri (MS)"/>
                <a:ea typeface="Calibri (MS)"/>
                <a:cs typeface="Calibri (MS)"/>
                <a:sym typeface="Calibri (MS)"/>
              </a:rPr>
              <a:t>Despite a more constrained funding environment, our impact continues to grow.</a:t>
            </a:r>
          </a:p>
          <a:p>
            <a:pPr algn="just">
              <a:lnSpc>
                <a:spcPts val="1680"/>
              </a:lnSpc>
            </a:pPr>
          </a:p>
          <a:p>
            <a:pPr algn="just">
              <a:lnSpc>
                <a:spcPts val="1680"/>
              </a:lnSpc>
            </a:pPr>
            <a:r>
              <a:rPr lang="en-US" sz="1200">
                <a:solidFill>
                  <a:srgbClr val="152E53"/>
                </a:solidFill>
                <a:latin typeface="Calibri (MS)"/>
                <a:ea typeface="Calibri (MS)"/>
                <a:cs typeface="Calibri (MS)"/>
                <a:sym typeface="Calibri (MS)"/>
              </a:rPr>
              <a:t>We remain committed to long-term, local action that builds equity and prevents violence against women in Melbourne's east.</a:t>
            </a:r>
          </a:p>
        </p:txBody>
      </p:sp>
      <p:sp>
        <p:nvSpPr>
          <p:cNvPr name="TextBox 15" id="15"/>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grpSp>
        <p:nvGrpSpPr>
          <p:cNvPr name="Group 16" id="16"/>
          <p:cNvGrpSpPr/>
          <p:nvPr/>
        </p:nvGrpSpPr>
        <p:grpSpPr>
          <a:xfrm rot="0">
            <a:off x="6021559" y="5455664"/>
            <a:ext cx="3800151" cy="785939"/>
            <a:chOff x="0" y="0"/>
            <a:chExt cx="1940479" cy="401325"/>
          </a:xfrm>
        </p:grpSpPr>
        <p:sp>
          <p:nvSpPr>
            <p:cNvPr name="Freeform 17" id="17"/>
            <p:cNvSpPr/>
            <p:nvPr/>
          </p:nvSpPr>
          <p:spPr>
            <a:xfrm flipH="false" flipV="false" rot="0">
              <a:off x="0" y="0"/>
              <a:ext cx="1940479" cy="401325"/>
            </a:xfrm>
            <a:custGeom>
              <a:avLst/>
              <a:gdLst/>
              <a:ahLst/>
              <a:cxnLst/>
              <a:rect r="r" b="b" t="t" l="l"/>
              <a:pathLst>
                <a:path h="401325" w="1940479">
                  <a:moveTo>
                    <a:pt x="0" y="0"/>
                  </a:moveTo>
                  <a:lnTo>
                    <a:pt x="1940479" y="0"/>
                  </a:lnTo>
                  <a:lnTo>
                    <a:pt x="1940479" y="401325"/>
                  </a:lnTo>
                  <a:lnTo>
                    <a:pt x="0" y="401325"/>
                  </a:lnTo>
                  <a:close/>
                </a:path>
              </a:pathLst>
            </a:custGeom>
            <a:solidFill>
              <a:srgbClr val="9BA5CF"/>
            </a:solidFill>
          </p:spPr>
        </p:sp>
        <p:sp>
          <p:nvSpPr>
            <p:cNvPr name="TextBox 18" id="18"/>
            <p:cNvSpPr txBox="true"/>
            <p:nvPr/>
          </p:nvSpPr>
          <p:spPr>
            <a:xfrm>
              <a:off x="0" y="-28575"/>
              <a:ext cx="1940479" cy="429900"/>
            </a:xfrm>
            <a:prstGeom prst="rect">
              <a:avLst/>
            </a:prstGeom>
          </p:spPr>
          <p:txBody>
            <a:bodyPr anchor="ctr" rtlCol="false" tIns="35653" lIns="35653" bIns="35653" rIns="35653"/>
            <a:lstStyle/>
            <a:p>
              <a:pPr algn="ctr">
                <a:lnSpc>
                  <a:spcPts val="1960"/>
                </a:lnSpc>
              </a:pPr>
            </a:p>
          </p:txBody>
        </p:sp>
      </p:grpSp>
      <p:grpSp>
        <p:nvGrpSpPr>
          <p:cNvPr name="Group 19" id="19"/>
          <p:cNvGrpSpPr/>
          <p:nvPr/>
        </p:nvGrpSpPr>
        <p:grpSpPr>
          <a:xfrm rot="0">
            <a:off x="5749019" y="5261661"/>
            <a:ext cx="1173944" cy="117394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A5CF"/>
            </a:solidFill>
            <a:ln w="12700">
              <a:solidFill>
                <a:srgbClr val="000000"/>
              </a:solidFill>
            </a:ln>
          </p:spPr>
        </p:sp>
      </p:grpSp>
      <p:grpSp>
        <p:nvGrpSpPr>
          <p:cNvPr name="Group 21" id="21"/>
          <p:cNvGrpSpPr/>
          <p:nvPr/>
        </p:nvGrpSpPr>
        <p:grpSpPr>
          <a:xfrm rot="0">
            <a:off x="5824871" y="5337513"/>
            <a:ext cx="1022240" cy="1022240"/>
            <a:chOff x="0" y="0"/>
            <a:chExt cx="812800" cy="812800"/>
          </a:xfrm>
        </p:grpSpPr>
        <p:sp>
          <p:nvSpPr>
            <p:cNvPr name="Freeform 22" id="22" descr="Portrait of Fiona Sharkie"/>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53952" t="-35409" r="-54887" b="-70355"/>
              </a:stretch>
            </a:blipFill>
          </p:spPr>
        </p:sp>
      </p:grpSp>
      <p:sp>
        <p:nvSpPr>
          <p:cNvPr name="TextBox 23" id="23"/>
          <p:cNvSpPr txBox="true"/>
          <p:nvPr/>
        </p:nvSpPr>
        <p:spPr>
          <a:xfrm rot="0">
            <a:off x="7085220" y="5583823"/>
            <a:ext cx="2432007" cy="481995"/>
          </a:xfrm>
          <a:prstGeom prst="rect">
            <a:avLst/>
          </a:prstGeom>
        </p:spPr>
        <p:txBody>
          <a:bodyPr anchor="t" rtlCol="false" tIns="0" lIns="0" bIns="0" rIns="0">
            <a:spAutoFit/>
          </a:bodyPr>
          <a:lstStyle/>
          <a:p>
            <a:pPr algn="just">
              <a:lnSpc>
                <a:spcPts val="1839"/>
              </a:lnSpc>
            </a:pPr>
            <a:r>
              <a:rPr lang="en-US" sz="1382" b="true">
                <a:solidFill>
                  <a:srgbClr val="152E53"/>
                </a:solidFill>
                <a:latin typeface="Calibri (MS) Bold"/>
                <a:ea typeface="Calibri (MS) Bold"/>
                <a:cs typeface="Calibri (MS) Bold"/>
                <a:sym typeface="Calibri (MS) Bold"/>
              </a:rPr>
              <a:t>Fiona Sharkie </a:t>
            </a:r>
          </a:p>
          <a:p>
            <a:pPr algn="l">
              <a:lnSpc>
                <a:spcPts val="1839"/>
              </a:lnSpc>
            </a:pPr>
            <a:r>
              <a:rPr lang="en-US" sz="1382">
                <a:solidFill>
                  <a:srgbClr val="152E53"/>
                </a:solidFill>
                <a:latin typeface="Calibri (MS)"/>
                <a:ea typeface="Calibri (MS)"/>
                <a:cs typeface="Calibri (MS)"/>
                <a:sym typeface="Calibri (MS)"/>
              </a:rPr>
              <a:t>Acting CEO, Women’s Health East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809185" y="5757285"/>
            <a:ext cx="5789324" cy="974715"/>
            <a:chOff x="0" y="0"/>
            <a:chExt cx="1220449" cy="205480"/>
          </a:xfrm>
        </p:grpSpPr>
        <p:sp>
          <p:nvSpPr>
            <p:cNvPr name="Freeform 3" id="3"/>
            <p:cNvSpPr/>
            <p:nvPr/>
          </p:nvSpPr>
          <p:spPr>
            <a:xfrm flipH="false" flipV="false" rot="0">
              <a:off x="0" y="0"/>
              <a:ext cx="1220449" cy="205480"/>
            </a:xfrm>
            <a:custGeom>
              <a:avLst/>
              <a:gdLst/>
              <a:ahLst/>
              <a:cxnLst/>
              <a:rect r="r" b="b" t="t" l="l"/>
              <a:pathLst>
                <a:path h="205480" w="1220449">
                  <a:moveTo>
                    <a:pt x="0" y="0"/>
                  </a:moveTo>
                  <a:lnTo>
                    <a:pt x="1220449" y="0"/>
                  </a:lnTo>
                  <a:lnTo>
                    <a:pt x="1220449" y="205480"/>
                  </a:lnTo>
                  <a:lnTo>
                    <a:pt x="0" y="205480"/>
                  </a:lnTo>
                  <a:close/>
                </a:path>
              </a:pathLst>
            </a:custGeom>
            <a:solidFill>
              <a:srgbClr val="00827D">
                <a:alpha val="16863"/>
              </a:srgbClr>
            </a:solidFill>
            <a:ln w="12700">
              <a:solidFill>
                <a:srgbClr val="000000"/>
              </a:solidFill>
            </a:ln>
          </p:spPr>
        </p:sp>
      </p:grpSp>
      <p:grpSp>
        <p:nvGrpSpPr>
          <p:cNvPr name="Group 4" id="4"/>
          <p:cNvGrpSpPr/>
          <p:nvPr/>
        </p:nvGrpSpPr>
        <p:grpSpPr>
          <a:xfrm rot="0">
            <a:off x="-813486" y="3976545"/>
            <a:ext cx="3467921" cy="2755455"/>
            <a:chOff x="0" y="0"/>
            <a:chExt cx="731073" cy="580878"/>
          </a:xfrm>
        </p:grpSpPr>
        <p:sp>
          <p:nvSpPr>
            <p:cNvPr name="Freeform 5" id="5"/>
            <p:cNvSpPr/>
            <p:nvPr/>
          </p:nvSpPr>
          <p:spPr>
            <a:xfrm flipH="false" flipV="false" rot="0">
              <a:off x="0" y="0"/>
              <a:ext cx="731073" cy="580878"/>
            </a:xfrm>
            <a:custGeom>
              <a:avLst/>
              <a:gdLst/>
              <a:ahLst/>
              <a:cxnLst/>
              <a:rect r="r" b="b" t="t" l="l"/>
              <a:pathLst>
                <a:path h="580878" w="731073">
                  <a:moveTo>
                    <a:pt x="0" y="0"/>
                  </a:moveTo>
                  <a:lnTo>
                    <a:pt x="731073" y="0"/>
                  </a:lnTo>
                  <a:lnTo>
                    <a:pt x="731073" y="580878"/>
                  </a:lnTo>
                  <a:lnTo>
                    <a:pt x="0" y="580878"/>
                  </a:lnTo>
                  <a:close/>
                </a:path>
              </a:pathLst>
            </a:custGeom>
            <a:solidFill>
              <a:srgbClr val="00827D">
                <a:alpha val="16863"/>
              </a:srgbClr>
            </a:solidFill>
            <a:ln w="12700">
              <a:solidFill>
                <a:srgbClr val="000000"/>
              </a:solidFill>
            </a:ln>
          </p:spPr>
        </p:sp>
      </p:grpSp>
      <p:grpSp>
        <p:nvGrpSpPr>
          <p:cNvPr name="Group 6" id="6"/>
          <p:cNvGrpSpPr/>
          <p:nvPr/>
        </p:nvGrpSpPr>
        <p:grpSpPr>
          <a:xfrm rot="0">
            <a:off x="2882877" y="3976545"/>
            <a:ext cx="2463123" cy="2755455"/>
            <a:chOff x="0" y="0"/>
            <a:chExt cx="519252" cy="580878"/>
          </a:xfrm>
        </p:grpSpPr>
        <p:sp>
          <p:nvSpPr>
            <p:cNvPr name="Freeform 7" id="7" descr="Woman sits looking out a window with a magazine on her knee"/>
            <p:cNvSpPr/>
            <p:nvPr/>
          </p:nvSpPr>
          <p:spPr>
            <a:xfrm flipH="false" flipV="false" rot="0">
              <a:off x="0" y="0"/>
              <a:ext cx="519252" cy="580878"/>
            </a:xfrm>
            <a:custGeom>
              <a:avLst/>
              <a:gdLst/>
              <a:ahLst/>
              <a:cxnLst/>
              <a:rect r="r" b="b" t="t" l="l"/>
              <a:pathLst>
                <a:path h="580878" w="519252">
                  <a:moveTo>
                    <a:pt x="0" y="0"/>
                  </a:moveTo>
                  <a:lnTo>
                    <a:pt x="519252" y="0"/>
                  </a:lnTo>
                  <a:lnTo>
                    <a:pt x="519252" y="580878"/>
                  </a:lnTo>
                  <a:lnTo>
                    <a:pt x="0" y="580878"/>
                  </a:lnTo>
                  <a:close/>
                </a:path>
              </a:pathLst>
            </a:custGeom>
            <a:blipFill>
              <a:blip r:embed="rId2"/>
              <a:stretch>
                <a:fillRect l="-58543" t="0" r="-740" b="0"/>
              </a:stretch>
            </a:blipFill>
          </p:spPr>
        </p:sp>
      </p:grpSp>
      <p:sp>
        <p:nvSpPr>
          <p:cNvPr name="Freeform 8" id="8"/>
          <p:cNvSpPr/>
          <p:nvPr/>
        </p:nvSpPr>
        <p:spPr>
          <a:xfrm flipH="false" flipV="false" rot="0">
            <a:off x="461418" y="1103251"/>
            <a:ext cx="364913" cy="412967"/>
          </a:xfrm>
          <a:custGeom>
            <a:avLst/>
            <a:gdLst/>
            <a:ahLst/>
            <a:cxnLst/>
            <a:rect r="r" b="b" t="t" l="l"/>
            <a:pathLst>
              <a:path h="412967" w="364913">
                <a:moveTo>
                  <a:pt x="0" y="0"/>
                </a:moveTo>
                <a:lnTo>
                  <a:pt x="364913" y="0"/>
                </a:lnTo>
                <a:lnTo>
                  <a:pt x="364913" y="412967"/>
                </a:lnTo>
                <a:lnTo>
                  <a:pt x="0" y="4129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9" id="9"/>
          <p:cNvSpPr/>
          <p:nvPr/>
        </p:nvSpPr>
        <p:spPr>
          <a:xfrm flipH="false" flipV="false" rot="0">
            <a:off x="348293" y="3038706"/>
            <a:ext cx="540540" cy="538574"/>
          </a:xfrm>
          <a:custGeom>
            <a:avLst/>
            <a:gdLst/>
            <a:ahLst/>
            <a:cxnLst/>
            <a:rect r="r" b="b" t="t" l="l"/>
            <a:pathLst>
              <a:path h="538574" w="540540">
                <a:moveTo>
                  <a:pt x="0" y="0"/>
                </a:moveTo>
                <a:lnTo>
                  <a:pt x="540540" y="0"/>
                </a:lnTo>
                <a:lnTo>
                  <a:pt x="540540" y="538574"/>
                </a:lnTo>
                <a:lnTo>
                  <a:pt x="0" y="538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368715" y="2147419"/>
            <a:ext cx="499695" cy="506662"/>
          </a:xfrm>
          <a:custGeom>
            <a:avLst/>
            <a:gdLst/>
            <a:ahLst/>
            <a:cxnLst/>
            <a:rect r="r" b="b" t="t" l="l"/>
            <a:pathLst>
              <a:path h="506662" w="499695">
                <a:moveTo>
                  <a:pt x="0" y="0"/>
                </a:moveTo>
                <a:lnTo>
                  <a:pt x="499696" y="0"/>
                </a:lnTo>
                <a:lnTo>
                  <a:pt x="499696" y="506662"/>
                </a:lnTo>
                <a:lnTo>
                  <a:pt x="0" y="5066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105106" y="1065151"/>
            <a:ext cx="3977336" cy="81534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We released our</a:t>
            </a:r>
            <a:r>
              <a:rPr lang="en-US" b="true" sz="1200">
                <a:solidFill>
                  <a:srgbClr val="152E53"/>
                </a:solidFill>
                <a:latin typeface="Calibri (MS) Bold"/>
                <a:ea typeface="Calibri (MS) Bold"/>
                <a:cs typeface="Calibri (MS) Bold"/>
                <a:sym typeface="Calibri (MS) Bold"/>
              </a:rPr>
              <a:t> </a:t>
            </a:r>
            <a:r>
              <a:rPr lang="en-US" b="true" sz="1200">
                <a:solidFill>
                  <a:srgbClr val="00548C"/>
                </a:solidFill>
                <a:latin typeface="Calibri (MS) Bold"/>
                <a:ea typeface="Calibri (MS) Bold"/>
                <a:cs typeface="Calibri (MS) Bold"/>
                <a:sym typeface="Calibri (MS) Bold"/>
              </a:rPr>
              <a:t>Innovate Reconciliation Action Plan</a:t>
            </a:r>
            <a:r>
              <a:rPr lang="en-US" sz="1200">
                <a:solidFill>
                  <a:srgbClr val="152E53"/>
                </a:solidFill>
                <a:latin typeface="Calibri (MS)"/>
                <a:ea typeface="Calibri (MS)"/>
                <a:cs typeface="Calibri (MS)"/>
                <a:sym typeface="Calibri (MS)"/>
              </a:rPr>
              <a:t> developed in collaboration with Aboriginal and Torres Strait Islander women, cementing our commitment to listening, learning and walking together towards reconciliation.</a:t>
            </a:r>
          </a:p>
        </p:txBody>
      </p:sp>
      <p:sp>
        <p:nvSpPr>
          <p:cNvPr name="TextBox 12" id="12"/>
          <p:cNvSpPr txBox="true"/>
          <p:nvPr/>
        </p:nvSpPr>
        <p:spPr>
          <a:xfrm rot="0">
            <a:off x="1105106" y="2213127"/>
            <a:ext cx="3977336" cy="41529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Team resilience and capacity was strengthened through </a:t>
            </a:r>
            <a:r>
              <a:rPr lang="en-US" b="true" sz="1200">
                <a:solidFill>
                  <a:srgbClr val="00548C"/>
                </a:solidFill>
                <a:latin typeface="Calibri (MS) Bold"/>
                <a:ea typeface="Calibri (MS) Bold"/>
                <a:cs typeface="Calibri (MS) Bold"/>
                <a:sym typeface="Calibri (MS) Bold"/>
              </a:rPr>
              <a:t>Emotional Resilience Training</a:t>
            </a:r>
            <a:r>
              <a:rPr lang="en-US" sz="1200">
                <a:solidFill>
                  <a:srgbClr val="152E53"/>
                </a:solidFill>
                <a:latin typeface="Calibri (MS)"/>
                <a:ea typeface="Calibri (MS)"/>
                <a:cs typeface="Calibri (MS)"/>
                <a:sym typeface="Calibri (MS)"/>
              </a:rPr>
              <a:t> for all staff.</a:t>
            </a:r>
          </a:p>
        </p:txBody>
      </p:sp>
      <p:sp>
        <p:nvSpPr>
          <p:cNvPr name="TextBox 13" id="13"/>
          <p:cNvSpPr txBox="true"/>
          <p:nvPr/>
        </p:nvSpPr>
        <p:spPr>
          <a:xfrm rot="0">
            <a:off x="1105106" y="3000606"/>
            <a:ext cx="3977336" cy="615315"/>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We introduced internal </a:t>
            </a:r>
            <a:r>
              <a:rPr lang="en-US" b="true" sz="1200">
                <a:solidFill>
                  <a:srgbClr val="00548C"/>
                </a:solidFill>
                <a:latin typeface="Calibri (MS) Bold"/>
                <a:ea typeface="Calibri (MS) Bold"/>
                <a:cs typeface="Calibri (MS) Bold"/>
                <a:sym typeface="Calibri (MS) Bold"/>
              </a:rPr>
              <a:t>insights sessions</a:t>
            </a:r>
            <a:r>
              <a:rPr lang="en-US" b="true" sz="1200">
                <a:solidFill>
                  <a:srgbClr val="152E53"/>
                </a:solidFill>
                <a:latin typeface="Calibri (MS) Bold"/>
                <a:ea typeface="Calibri (MS) Bold"/>
                <a:cs typeface="Calibri (MS) Bold"/>
                <a:sym typeface="Calibri (MS) Bold"/>
              </a:rPr>
              <a:t> </a:t>
            </a:r>
            <a:r>
              <a:rPr lang="en-US" sz="1200">
                <a:solidFill>
                  <a:srgbClr val="152E53"/>
                </a:solidFill>
                <a:latin typeface="Calibri (MS)"/>
                <a:ea typeface="Calibri (MS)"/>
                <a:cs typeface="Calibri (MS)"/>
                <a:sym typeface="Calibri (MS)"/>
              </a:rPr>
              <a:t>where staff share learnings from their work so that we can collaborate, innovate and celebrate more effectively.</a:t>
            </a:r>
          </a:p>
        </p:txBody>
      </p:sp>
      <p:sp>
        <p:nvSpPr>
          <p:cNvPr name="TextBox 14" id="14"/>
          <p:cNvSpPr txBox="true"/>
          <p:nvPr/>
        </p:nvSpPr>
        <p:spPr>
          <a:xfrm rot="0">
            <a:off x="461418" y="586255"/>
            <a:ext cx="4414855" cy="326009"/>
          </a:xfrm>
          <a:prstGeom prst="rect">
            <a:avLst/>
          </a:prstGeom>
        </p:spPr>
        <p:txBody>
          <a:bodyPr anchor="t" rtlCol="false" tIns="0" lIns="0" bIns="0" rIns="0">
            <a:spAutoFit/>
          </a:bodyPr>
          <a:lstStyle/>
          <a:p>
            <a:pPr algn="l">
              <a:lnSpc>
                <a:spcPts val="2157"/>
              </a:lnSpc>
            </a:pPr>
            <a:r>
              <a:rPr lang="en-US" sz="1999" b="true">
                <a:solidFill>
                  <a:srgbClr val="00548C"/>
                </a:solidFill>
                <a:latin typeface="Calibri (MS) Bold"/>
                <a:ea typeface="Calibri (MS) Bold"/>
                <a:cs typeface="Calibri (MS) Bold"/>
                <a:sym typeface="Calibri (MS) Bold"/>
              </a:rPr>
              <a:t>Growing stronger together</a:t>
            </a:r>
          </a:p>
        </p:txBody>
      </p:sp>
      <p:sp>
        <p:nvSpPr>
          <p:cNvPr name="TextBox 15" id="15"/>
          <p:cNvSpPr txBox="true"/>
          <p:nvPr/>
        </p:nvSpPr>
        <p:spPr>
          <a:xfrm rot="0">
            <a:off x="5809185" y="1065151"/>
            <a:ext cx="4479796" cy="121539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We led a growing </a:t>
            </a:r>
            <a:r>
              <a:rPr lang="en-US" sz="1200" b="true">
                <a:solidFill>
                  <a:srgbClr val="00548C"/>
                </a:solidFill>
                <a:latin typeface="Calibri (MS) Bold"/>
                <a:ea typeface="Calibri (MS) Bold"/>
                <a:cs typeface="Calibri (MS) Bold"/>
                <a:sym typeface="Calibri (MS) Bold"/>
              </a:rPr>
              <a:t>partnership</a:t>
            </a:r>
            <a:r>
              <a:rPr lang="en-US" sz="1200">
                <a:solidFill>
                  <a:srgbClr val="152E53"/>
                </a:solidFill>
                <a:latin typeface="Calibri (MS)"/>
                <a:ea typeface="Calibri (MS)"/>
                <a:cs typeface="Calibri (MS)"/>
                <a:sym typeface="Calibri (MS)"/>
              </a:rPr>
              <a:t> to deliver </a:t>
            </a:r>
            <a:r>
              <a:rPr lang="en-US" sz="1200" i="true">
                <a:solidFill>
                  <a:srgbClr val="152E53"/>
                </a:solidFill>
                <a:latin typeface="Calibri (MS) Italics"/>
                <a:ea typeface="Calibri (MS) Italics"/>
                <a:cs typeface="Calibri (MS) Italics"/>
                <a:sym typeface="Calibri (MS) Italics"/>
              </a:rPr>
              <a:t>A Strategy for Equality (2020–2025)</a:t>
            </a:r>
            <a:r>
              <a:rPr lang="en-US" sz="1200">
                <a:solidFill>
                  <a:srgbClr val="152E53"/>
                </a:solidFill>
                <a:latin typeface="Calibri (MS)"/>
                <a:ea typeface="Calibri (MS)"/>
                <a:cs typeface="Calibri (MS)"/>
                <a:sym typeface="Calibri (MS)"/>
              </a:rPr>
              <a:t>, advancing the sexual and reproductive health of women and gender-diverse people in Melbourne’s east. The 39-member partnership meets quarterly to share insights and training opportunities. The strategy has been evaluated, with a new 2025–2030 plan to be launched in 2026.</a:t>
            </a:r>
          </a:p>
        </p:txBody>
      </p:sp>
      <p:sp>
        <p:nvSpPr>
          <p:cNvPr name="TextBox 16" id="16"/>
          <p:cNvSpPr txBox="true"/>
          <p:nvPr/>
        </p:nvSpPr>
        <p:spPr>
          <a:xfrm rot="0">
            <a:off x="5809185" y="3214059"/>
            <a:ext cx="4461391" cy="259080"/>
          </a:xfrm>
          <a:prstGeom prst="rect">
            <a:avLst/>
          </a:prstGeom>
        </p:spPr>
        <p:txBody>
          <a:bodyPr anchor="t" rtlCol="false" tIns="0" lIns="0" bIns="0" rIns="0">
            <a:spAutoFit/>
          </a:bodyPr>
          <a:lstStyle/>
          <a:p>
            <a:pPr algn="just" marL="0" indent="0" lvl="0">
              <a:lnSpc>
                <a:spcPts val="1890"/>
              </a:lnSpc>
              <a:spcBef>
                <a:spcPct val="0"/>
              </a:spcBef>
            </a:pPr>
            <a:r>
              <a:rPr lang="en-US" b="true" sz="1400">
                <a:solidFill>
                  <a:srgbClr val="152E53"/>
                </a:solidFill>
                <a:latin typeface="Calibri (MS) Bold"/>
                <a:ea typeface="Calibri (MS) Bold"/>
                <a:cs typeface="Calibri (MS) Bold"/>
                <a:sym typeface="Calibri (MS) Bold"/>
              </a:rPr>
              <a:t>All 7 </a:t>
            </a:r>
            <a:r>
              <a:rPr lang="en-US" b="true" sz="1400" strike="noStrike" u="none">
                <a:solidFill>
                  <a:srgbClr val="152E53"/>
                </a:solidFill>
                <a:latin typeface="Calibri (MS) Bold"/>
                <a:ea typeface="Calibri (MS) Bold"/>
                <a:cs typeface="Calibri (MS) Bold"/>
                <a:sym typeface="Calibri (MS) Bold"/>
              </a:rPr>
              <a:t>local governments</a:t>
            </a:r>
          </a:p>
        </p:txBody>
      </p:sp>
      <p:sp>
        <p:nvSpPr>
          <p:cNvPr name="TextBox 17" id="17"/>
          <p:cNvSpPr txBox="true"/>
          <p:nvPr/>
        </p:nvSpPr>
        <p:spPr>
          <a:xfrm rot="0">
            <a:off x="5809185" y="3511239"/>
            <a:ext cx="4479796" cy="415290"/>
          </a:xfrm>
          <a:prstGeom prst="rect">
            <a:avLst/>
          </a:prstGeom>
        </p:spPr>
        <p:txBody>
          <a:bodyPr anchor="t" rtlCol="false" tIns="0" lIns="0" bIns="0" rIns="0">
            <a:spAutoFit/>
          </a:bodyPr>
          <a:lstStyle/>
          <a:p>
            <a:pPr algn="just">
              <a:lnSpc>
                <a:spcPts val="1620"/>
              </a:lnSpc>
            </a:pPr>
            <a:r>
              <a:rPr lang="en-US" sz="1200" spc="-7">
                <a:solidFill>
                  <a:srgbClr val="152E53"/>
                </a:solidFill>
                <a:latin typeface="Calibri (MS)"/>
                <a:ea typeface="Calibri (MS)"/>
                <a:cs typeface="Calibri (MS)"/>
                <a:sym typeface="Calibri (MS)"/>
              </a:rPr>
              <a:t>in our region received tailored sexual and reproductive health snapshots to support the development of their new health and wellbeing plans.</a:t>
            </a:r>
          </a:p>
        </p:txBody>
      </p:sp>
      <p:sp>
        <p:nvSpPr>
          <p:cNvPr name="TextBox 18" id="18"/>
          <p:cNvSpPr txBox="true"/>
          <p:nvPr/>
        </p:nvSpPr>
        <p:spPr>
          <a:xfrm rot="0">
            <a:off x="5809185" y="2387290"/>
            <a:ext cx="4461391" cy="259080"/>
          </a:xfrm>
          <a:prstGeom prst="rect">
            <a:avLst/>
          </a:prstGeom>
        </p:spPr>
        <p:txBody>
          <a:bodyPr anchor="t" rtlCol="false" tIns="0" lIns="0" bIns="0" rIns="0">
            <a:spAutoFit/>
          </a:bodyPr>
          <a:lstStyle/>
          <a:p>
            <a:pPr algn="just" marL="0" indent="0" lvl="0">
              <a:lnSpc>
                <a:spcPts val="1890"/>
              </a:lnSpc>
              <a:spcBef>
                <a:spcPct val="0"/>
              </a:spcBef>
            </a:pPr>
            <a:r>
              <a:rPr lang="en-US" b="true" sz="1400">
                <a:solidFill>
                  <a:srgbClr val="152E53"/>
                </a:solidFill>
                <a:latin typeface="Calibri (MS) Bold"/>
                <a:ea typeface="Calibri (MS) Bold"/>
                <a:cs typeface="Calibri (MS) Bold"/>
                <a:sym typeface="Calibri (MS) Bold"/>
              </a:rPr>
              <a:t>9</a:t>
            </a:r>
            <a:r>
              <a:rPr lang="en-US" b="true" sz="1400" strike="noStrike" u="none">
                <a:solidFill>
                  <a:srgbClr val="152E53"/>
                </a:solidFill>
                <a:latin typeface="Calibri (MS) Bold"/>
                <a:ea typeface="Calibri (MS) Bold"/>
                <a:cs typeface="Calibri (MS) Bold"/>
                <a:sym typeface="Calibri (MS) Bold"/>
              </a:rPr>
              <a:t> workshops </a:t>
            </a:r>
          </a:p>
        </p:txBody>
      </p:sp>
      <p:sp>
        <p:nvSpPr>
          <p:cNvPr name="TextBox 19" id="19"/>
          <p:cNvSpPr txBox="true"/>
          <p:nvPr/>
        </p:nvSpPr>
        <p:spPr>
          <a:xfrm rot="0">
            <a:off x="5809185" y="2684469"/>
            <a:ext cx="4425796" cy="41529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enhanced knowledge among 175 health and community professionals. Sessions focused on, and were co-designed with, priority groups. </a:t>
            </a:r>
          </a:p>
        </p:txBody>
      </p:sp>
      <p:sp>
        <p:nvSpPr>
          <p:cNvPr name="TextBox 20" id="20"/>
          <p:cNvSpPr txBox="true"/>
          <p:nvPr/>
        </p:nvSpPr>
        <p:spPr>
          <a:xfrm rot="0">
            <a:off x="5809185" y="4040828"/>
            <a:ext cx="4461391" cy="259080"/>
          </a:xfrm>
          <a:prstGeom prst="rect">
            <a:avLst/>
          </a:prstGeom>
        </p:spPr>
        <p:txBody>
          <a:bodyPr anchor="t" rtlCol="false" tIns="0" lIns="0" bIns="0" rIns="0">
            <a:spAutoFit/>
          </a:bodyPr>
          <a:lstStyle/>
          <a:p>
            <a:pPr algn="just" marL="0" indent="0" lvl="0">
              <a:lnSpc>
                <a:spcPts val="1890"/>
              </a:lnSpc>
              <a:spcBef>
                <a:spcPct val="0"/>
              </a:spcBef>
            </a:pPr>
            <a:r>
              <a:rPr lang="en-US" b="true" sz="1400" strike="noStrike" u="none">
                <a:solidFill>
                  <a:srgbClr val="152E53"/>
                </a:solidFill>
                <a:latin typeface="Calibri (MS) Bold"/>
                <a:ea typeface="Calibri (MS) Bold"/>
                <a:cs typeface="Calibri (MS) Bold"/>
                <a:sym typeface="Calibri (MS) Bold"/>
              </a:rPr>
              <a:t>14 Chin women</a:t>
            </a:r>
          </a:p>
        </p:txBody>
      </p:sp>
      <p:sp>
        <p:nvSpPr>
          <p:cNvPr name="TextBox 21" id="21"/>
          <p:cNvSpPr txBox="true"/>
          <p:nvPr/>
        </p:nvSpPr>
        <p:spPr>
          <a:xfrm rot="0">
            <a:off x="5809185" y="4338008"/>
            <a:ext cx="4479796" cy="41529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accessed cervical screening supported by Women’s Health East and EACH; many of whom would not have done so otherwise.</a:t>
            </a:r>
          </a:p>
        </p:txBody>
      </p:sp>
      <p:sp>
        <p:nvSpPr>
          <p:cNvPr name="TextBox 22" id="22"/>
          <p:cNvSpPr txBox="true"/>
          <p:nvPr/>
        </p:nvSpPr>
        <p:spPr>
          <a:xfrm rot="0">
            <a:off x="5809185" y="4864298"/>
            <a:ext cx="4461391" cy="259080"/>
          </a:xfrm>
          <a:prstGeom prst="rect">
            <a:avLst/>
          </a:prstGeom>
        </p:spPr>
        <p:txBody>
          <a:bodyPr anchor="t" rtlCol="false" tIns="0" lIns="0" bIns="0" rIns="0">
            <a:spAutoFit/>
          </a:bodyPr>
          <a:lstStyle/>
          <a:p>
            <a:pPr algn="just" marL="0" indent="0" lvl="0">
              <a:lnSpc>
                <a:spcPts val="1890"/>
              </a:lnSpc>
              <a:spcBef>
                <a:spcPct val="0"/>
              </a:spcBef>
            </a:pPr>
            <a:r>
              <a:rPr lang="en-US" b="true" sz="1400">
                <a:solidFill>
                  <a:srgbClr val="152E53"/>
                </a:solidFill>
                <a:latin typeface="Calibri (MS) Bold"/>
                <a:ea typeface="Calibri (MS) Bold"/>
                <a:cs typeface="Calibri (MS) Bold"/>
                <a:sym typeface="Calibri (MS) Bold"/>
              </a:rPr>
              <a:t>296 </a:t>
            </a:r>
            <a:r>
              <a:rPr lang="en-US" b="true" sz="1400" strike="noStrike" u="none">
                <a:solidFill>
                  <a:srgbClr val="152E53"/>
                </a:solidFill>
                <a:latin typeface="Calibri (MS) Bold"/>
                <a:ea typeface="Calibri (MS) Bold"/>
                <a:cs typeface="Calibri (MS) Bold"/>
                <a:sym typeface="Calibri (MS) Bold"/>
              </a:rPr>
              <a:t>women</a:t>
            </a:r>
          </a:p>
        </p:txBody>
      </p:sp>
      <p:sp>
        <p:nvSpPr>
          <p:cNvPr name="TextBox 23" id="23"/>
          <p:cNvSpPr txBox="true"/>
          <p:nvPr/>
        </p:nvSpPr>
        <p:spPr>
          <a:xfrm rot="0">
            <a:off x="5809185" y="5163578"/>
            <a:ext cx="4479796" cy="415290"/>
          </a:xfrm>
          <a:prstGeom prst="rect">
            <a:avLst/>
          </a:prstGeom>
        </p:spPr>
        <p:txBody>
          <a:bodyPr anchor="t" rtlCol="false" tIns="0" lIns="0" bIns="0" rIns="0">
            <a:spAutoFit/>
          </a:bodyPr>
          <a:lstStyle/>
          <a:p>
            <a:pPr algn="just">
              <a:lnSpc>
                <a:spcPts val="1620"/>
              </a:lnSpc>
            </a:pPr>
            <a:r>
              <a:rPr lang="en-US" sz="1200">
                <a:solidFill>
                  <a:srgbClr val="152E53"/>
                </a:solidFill>
                <a:latin typeface="Calibri (MS)"/>
                <a:ea typeface="Calibri (MS)"/>
                <a:cs typeface="Calibri (MS)"/>
                <a:sym typeface="Calibri (MS)"/>
              </a:rPr>
              <a:t>attended in-language sessions on cancer screening, pregnancy, birth, postpartum care and abortion healthcare.</a:t>
            </a:r>
          </a:p>
        </p:txBody>
      </p:sp>
      <p:sp>
        <p:nvSpPr>
          <p:cNvPr name="TextBox 24" id="24"/>
          <p:cNvSpPr txBox="true"/>
          <p:nvPr/>
        </p:nvSpPr>
        <p:spPr>
          <a:xfrm rot="0">
            <a:off x="5809185" y="586255"/>
            <a:ext cx="4414855" cy="326009"/>
          </a:xfrm>
          <a:prstGeom prst="rect">
            <a:avLst/>
          </a:prstGeom>
        </p:spPr>
        <p:txBody>
          <a:bodyPr anchor="t" rtlCol="false" tIns="0" lIns="0" bIns="0" rIns="0">
            <a:spAutoFit/>
          </a:bodyPr>
          <a:lstStyle/>
          <a:p>
            <a:pPr algn="l">
              <a:lnSpc>
                <a:spcPts val="2157"/>
              </a:lnSpc>
            </a:pPr>
            <a:r>
              <a:rPr lang="en-US" sz="1999" b="true">
                <a:solidFill>
                  <a:srgbClr val="00548C"/>
                </a:solidFill>
                <a:latin typeface="Calibri (MS) Bold"/>
                <a:ea typeface="Calibri (MS) Bold"/>
                <a:cs typeface="Calibri (MS) Bold"/>
                <a:sym typeface="Calibri (MS) Bold"/>
              </a:rPr>
              <a:t>Sexual and reproductive health </a:t>
            </a:r>
          </a:p>
        </p:txBody>
      </p:sp>
      <p:sp>
        <p:nvSpPr>
          <p:cNvPr name="TextBox 25" id="25"/>
          <p:cNvSpPr txBox="true"/>
          <p:nvPr/>
        </p:nvSpPr>
        <p:spPr>
          <a:xfrm rot="0">
            <a:off x="6088249" y="5859944"/>
            <a:ext cx="4182327" cy="464312"/>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have not done cervical screening since pre-COVID, but now I get a chance to with the help of Women’s Health East.”</a:t>
            </a:r>
          </a:p>
        </p:txBody>
      </p:sp>
      <p:sp>
        <p:nvSpPr>
          <p:cNvPr name="TextBox 26" id="26"/>
          <p:cNvSpPr txBox="true"/>
          <p:nvPr/>
        </p:nvSpPr>
        <p:spPr>
          <a:xfrm rot="0">
            <a:off x="436702" y="4246806"/>
            <a:ext cx="1748047" cy="1997837"/>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“Today was very relevant to my work as a sexual </a:t>
            </a: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health clinician.</a:t>
            </a:r>
          </a:p>
          <a:p>
            <a:pPr algn="l">
              <a:lnSpc>
                <a:spcPts val="1729"/>
              </a:lnSpc>
            </a:pP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The content was directly applicable and it's easy to see what I can do differently.” </a:t>
            </a:r>
          </a:p>
          <a:p>
            <a:pPr algn="l">
              <a:lnSpc>
                <a:spcPts val="1729"/>
              </a:lnSpc>
            </a:pPr>
          </a:p>
        </p:txBody>
      </p:sp>
      <p:sp>
        <p:nvSpPr>
          <p:cNvPr name="TextBox 27" id="27"/>
          <p:cNvSpPr txBox="true"/>
          <p:nvPr/>
        </p:nvSpPr>
        <p:spPr>
          <a:xfrm rot="0">
            <a:off x="1011736" y="6303026"/>
            <a:ext cx="1339528" cy="217170"/>
          </a:xfrm>
          <a:prstGeom prst="rect">
            <a:avLst/>
          </a:prstGeom>
        </p:spPr>
        <p:txBody>
          <a:bodyPr anchor="t" rtlCol="false" tIns="0" lIns="0" bIns="0" rIns="0">
            <a:spAutoFit/>
          </a:bodyPr>
          <a:lstStyle/>
          <a:p>
            <a:pPr algn="ctr">
              <a:lnSpc>
                <a:spcPts val="1680"/>
              </a:lnSpc>
            </a:pPr>
            <a:r>
              <a:rPr lang="en-US" sz="1200">
                <a:solidFill>
                  <a:srgbClr val="00548C"/>
                </a:solidFill>
                <a:latin typeface="Calibri (MS)"/>
                <a:ea typeface="Calibri (MS)"/>
                <a:cs typeface="Calibri (MS)"/>
                <a:sym typeface="Calibri (MS)"/>
              </a:rPr>
              <a:t>Workshop participant</a:t>
            </a:r>
          </a:p>
        </p:txBody>
      </p:sp>
      <p:sp>
        <p:nvSpPr>
          <p:cNvPr name="TextBox 28" id="28"/>
          <p:cNvSpPr txBox="true"/>
          <p:nvPr/>
        </p:nvSpPr>
        <p:spPr>
          <a:xfrm rot="0">
            <a:off x="8694784" y="6392561"/>
            <a:ext cx="1575792" cy="217170"/>
          </a:xfrm>
          <a:prstGeom prst="rect">
            <a:avLst/>
          </a:prstGeom>
        </p:spPr>
        <p:txBody>
          <a:bodyPr anchor="t" rtlCol="false" tIns="0" lIns="0" bIns="0" rIns="0">
            <a:spAutoFit/>
          </a:bodyPr>
          <a:lstStyle/>
          <a:p>
            <a:pPr algn="ctr">
              <a:lnSpc>
                <a:spcPts val="1680"/>
              </a:lnSpc>
            </a:pPr>
            <a:r>
              <a:rPr lang="en-US" sz="1200">
                <a:solidFill>
                  <a:srgbClr val="00548C"/>
                </a:solidFill>
                <a:latin typeface="Calibri (MS)"/>
                <a:ea typeface="Calibri (MS)"/>
                <a:cs typeface="Calibri (MS)"/>
                <a:sym typeface="Calibri (MS)"/>
              </a:rPr>
              <a:t>Chin community member</a:t>
            </a:r>
          </a:p>
        </p:txBody>
      </p:sp>
      <p:sp>
        <p:nvSpPr>
          <p:cNvPr name="TextBox 29" id="29"/>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7853" y="-30356"/>
            <a:ext cx="12566158" cy="1927430"/>
            <a:chOff x="0" y="0"/>
            <a:chExt cx="2649075" cy="406322"/>
          </a:xfrm>
        </p:grpSpPr>
        <p:sp>
          <p:nvSpPr>
            <p:cNvPr name="Freeform 3" id="3" descr="Group of women in office, smiling to camera"/>
            <p:cNvSpPr/>
            <p:nvPr/>
          </p:nvSpPr>
          <p:spPr>
            <a:xfrm flipH="false" flipV="false" rot="0">
              <a:off x="0" y="0"/>
              <a:ext cx="2649075" cy="406322"/>
            </a:xfrm>
            <a:custGeom>
              <a:avLst/>
              <a:gdLst/>
              <a:ahLst/>
              <a:cxnLst/>
              <a:rect r="r" b="b" t="t" l="l"/>
              <a:pathLst>
                <a:path h="406322" w="2649075">
                  <a:moveTo>
                    <a:pt x="0" y="0"/>
                  </a:moveTo>
                  <a:lnTo>
                    <a:pt x="2649075" y="0"/>
                  </a:lnTo>
                  <a:lnTo>
                    <a:pt x="2649075" y="406322"/>
                  </a:lnTo>
                  <a:lnTo>
                    <a:pt x="0" y="406322"/>
                  </a:lnTo>
                  <a:close/>
                </a:path>
              </a:pathLst>
            </a:custGeom>
            <a:blipFill>
              <a:blip r:embed="rId2"/>
              <a:stretch>
                <a:fillRect l="0" t="-100741" r="0" b="-233901"/>
              </a:stretch>
            </a:blipFill>
          </p:spPr>
        </p:sp>
      </p:grpSp>
      <p:grpSp>
        <p:nvGrpSpPr>
          <p:cNvPr name="Group 4" id="4"/>
          <p:cNvGrpSpPr/>
          <p:nvPr/>
        </p:nvGrpSpPr>
        <p:grpSpPr>
          <a:xfrm rot="0">
            <a:off x="-841152" y="4297438"/>
            <a:ext cx="3351399" cy="2801837"/>
            <a:chOff x="0" y="0"/>
            <a:chExt cx="1201066" cy="1004115"/>
          </a:xfrm>
        </p:grpSpPr>
        <p:sp>
          <p:nvSpPr>
            <p:cNvPr name="Freeform 5" id="5"/>
            <p:cNvSpPr/>
            <p:nvPr/>
          </p:nvSpPr>
          <p:spPr>
            <a:xfrm flipH="false" flipV="false" rot="0">
              <a:off x="0" y="0"/>
              <a:ext cx="1201066" cy="1004115"/>
            </a:xfrm>
            <a:custGeom>
              <a:avLst/>
              <a:gdLst/>
              <a:ahLst/>
              <a:cxnLst/>
              <a:rect r="r" b="b" t="t" l="l"/>
              <a:pathLst>
                <a:path h="1004115" w="1201066">
                  <a:moveTo>
                    <a:pt x="0" y="0"/>
                  </a:moveTo>
                  <a:lnTo>
                    <a:pt x="1201066" y="0"/>
                  </a:lnTo>
                  <a:lnTo>
                    <a:pt x="1201066" y="1004115"/>
                  </a:lnTo>
                  <a:lnTo>
                    <a:pt x="0" y="1004115"/>
                  </a:lnTo>
                  <a:close/>
                </a:path>
              </a:pathLst>
            </a:custGeom>
            <a:solidFill>
              <a:srgbClr val="E5E6F1"/>
            </a:solidFill>
          </p:spPr>
        </p:sp>
        <p:sp>
          <p:nvSpPr>
            <p:cNvPr name="TextBox 6" id="6"/>
            <p:cNvSpPr txBox="true"/>
            <p:nvPr/>
          </p:nvSpPr>
          <p:spPr>
            <a:xfrm>
              <a:off x="0" y="-28575"/>
              <a:ext cx="1201066" cy="1032690"/>
            </a:xfrm>
            <a:prstGeom prst="rect">
              <a:avLst/>
            </a:prstGeom>
          </p:spPr>
          <p:txBody>
            <a:bodyPr anchor="ctr" rtlCol="false" tIns="50800" lIns="50800" bIns="50800" rIns="50800"/>
            <a:lstStyle/>
            <a:p>
              <a:pPr algn="ctr">
                <a:lnSpc>
                  <a:spcPts val="1960"/>
                </a:lnSpc>
              </a:pPr>
            </a:p>
          </p:txBody>
        </p:sp>
      </p:grpSp>
      <p:grpSp>
        <p:nvGrpSpPr>
          <p:cNvPr name="Group 7" id="7"/>
          <p:cNvGrpSpPr/>
          <p:nvPr/>
        </p:nvGrpSpPr>
        <p:grpSpPr>
          <a:xfrm rot="0">
            <a:off x="8291388" y="2198191"/>
            <a:ext cx="3433619" cy="1694886"/>
            <a:chOff x="0" y="0"/>
            <a:chExt cx="723842" cy="357299"/>
          </a:xfrm>
        </p:grpSpPr>
        <p:sp>
          <p:nvSpPr>
            <p:cNvPr name="Freeform 8" id="8"/>
            <p:cNvSpPr/>
            <p:nvPr/>
          </p:nvSpPr>
          <p:spPr>
            <a:xfrm flipH="false" flipV="false" rot="0">
              <a:off x="0" y="0"/>
              <a:ext cx="723842" cy="357299"/>
            </a:xfrm>
            <a:custGeom>
              <a:avLst/>
              <a:gdLst/>
              <a:ahLst/>
              <a:cxnLst/>
              <a:rect r="r" b="b" t="t" l="l"/>
              <a:pathLst>
                <a:path h="357299" w="723842">
                  <a:moveTo>
                    <a:pt x="0" y="0"/>
                  </a:moveTo>
                  <a:lnTo>
                    <a:pt x="723842" y="0"/>
                  </a:lnTo>
                  <a:lnTo>
                    <a:pt x="723842" y="357299"/>
                  </a:lnTo>
                  <a:lnTo>
                    <a:pt x="0" y="357299"/>
                  </a:lnTo>
                  <a:close/>
                </a:path>
              </a:pathLst>
            </a:custGeom>
            <a:solidFill>
              <a:srgbClr val="E5E6F1"/>
            </a:solidFill>
            <a:ln w="12700">
              <a:solidFill>
                <a:srgbClr val="000000"/>
              </a:solidFill>
            </a:ln>
          </p:spPr>
        </p:sp>
      </p:grpSp>
      <p:sp>
        <p:nvSpPr>
          <p:cNvPr name="Freeform 9" id="9" descr="Group of people smiling to camera"/>
          <p:cNvSpPr/>
          <p:nvPr/>
        </p:nvSpPr>
        <p:spPr>
          <a:xfrm flipH="false" flipV="false" rot="0">
            <a:off x="5753232" y="4140904"/>
            <a:ext cx="4718376" cy="2692645"/>
          </a:xfrm>
          <a:custGeom>
            <a:avLst/>
            <a:gdLst/>
            <a:ahLst/>
            <a:cxnLst/>
            <a:rect r="r" b="b" t="t" l="l"/>
            <a:pathLst>
              <a:path h="2692645" w="4718376">
                <a:moveTo>
                  <a:pt x="0" y="0"/>
                </a:moveTo>
                <a:lnTo>
                  <a:pt x="4718375" y="0"/>
                </a:lnTo>
                <a:lnTo>
                  <a:pt x="4718375" y="2692645"/>
                </a:lnTo>
                <a:lnTo>
                  <a:pt x="0" y="2692645"/>
                </a:lnTo>
                <a:lnTo>
                  <a:pt x="0" y="0"/>
                </a:lnTo>
                <a:close/>
              </a:path>
            </a:pathLst>
          </a:custGeom>
          <a:blipFill>
            <a:blip r:embed="rId3"/>
            <a:stretch>
              <a:fillRect l="-2089" t="-10728" r="0" b="-23366"/>
            </a:stretch>
          </a:blipFill>
        </p:spPr>
      </p:sp>
      <p:sp>
        <p:nvSpPr>
          <p:cNvPr name="TextBox 10" id="10"/>
          <p:cNvSpPr txBox="true"/>
          <p:nvPr/>
        </p:nvSpPr>
        <p:spPr>
          <a:xfrm rot="0">
            <a:off x="461418" y="2120186"/>
            <a:ext cx="4868365" cy="326009"/>
          </a:xfrm>
          <a:prstGeom prst="rect">
            <a:avLst/>
          </a:prstGeom>
        </p:spPr>
        <p:txBody>
          <a:bodyPr anchor="t" rtlCol="false" tIns="0" lIns="0" bIns="0" rIns="0">
            <a:spAutoFit/>
          </a:bodyPr>
          <a:lstStyle/>
          <a:p>
            <a:pPr algn="l">
              <a:lnSpc>
                <a:spcPts val="2157"/>
              </a:lnSpc>
            </a:pPr>
            <a:r>
              <a:rPr lang="en-US" sz="1999" b="true">
                <a:solidFill>
                  <a:srgbClr val="00548C"/>
                </a:solidFill>
                <a:latin typeface="Calibri (MS) Bold"/>
                <a:ea typeface="Calibri (MS) Bold"/>
                <a:cs typeface="Calibri (MS) Bold"/>
                <a:sym typeface="Calibri (MS) Bold"/>
              </a:rPr>
              <a:t>Mental health</a:t>
            </a:r>
          </a:p>
        </p:txBody>
      </p:sp>
      <p:sp>
        <p:nvSpPr>
          <p:cNvPr name="TextBox 11" id="11"/>
          <p:cNvSpPr txBox="true"/>
          <p:nvPr/>
        </p:nvSpPr>
        <p:spPr>
          <a:xfrm rot="0">
            <a:off x="461418" y="2545046"/>
            <a:ext cx="4596306" cy="1615440"/>
          </a:xfrm>
          <a:prstGeom prst="rect">
            <a:avLst/>
          </a:prstGeom>
        </p:spPr>
        <p:txBody>
          <a:bodyPr anchor="t" rtlCol="false" tIns="0" lIns="0" bIns="0" rIns="0">
            <a:spAutoFit/>
          </a:bodyPr>
          <a:lstStyle/>
          <a:p>
            <a:pPr algn="just">
              <a:lnSpc>
                <a:spcPts val="1620"/>
              </a:lnSpc>
            </a:pPr>
            <a:r>
              <a:rPr lang="en-US" sz="1200" b="true">
                <a:solidFill>
                  <a:srgbClr val="00548C"/>
                </a:solidFill>
                <a:latin typeface="Calibri (MS) Bold"/>
                <a:ea typeface="Calibri (MS) Bold"/>
                <a:cs typeface="Calibri (MS) Bold"/>
                <a:sym typeface="Calibri (MS) Bold"/>
              </a:rPr>
              <a:t>The Warburton/Redwood playgroup</a:t>
            </a:r>
            <a:r>
              <a:rPr lang="en-US" sz="1200">
                <a:solidFill>
                  <a:srgbClr val="00548C"/>
                </a:solidFill>
                <a:latin typeface="Calibri (MS)"/>
                <a:ea typeface="Calibri (MS)"/>
                <a:cs typeface="Calibri (MS)"/>
                <a:sym typeface="Calibri (MS)"/>
              </a:rPr>
              <a:t>, delivered in partnership with a</a:t>
            </a:r>
            <a:r>
              <a:rPr lang="en-US" sz="1200">
                <a:solidFill>
                  <a:srgbClr val="00548C"/>
                </a:solidFill>
                <a:latin typeface="Calibri (MS)"/>
                <a:ea typeface="Calibri (MS)"/>
                <a:cs typeface="Calibri (MS)"/>
                <a:sym typeface="Calibri (MS)"/>
              </a:rPr>
              <a:t> </a:t>
            </a:r>
            <a:r>
              <a:rPr lang="en-US" sz="1200">
                <a:solidFill>
                  <a:srgbClr val="00548C"/>
                </a:solidFill>
                <a:latin typeface="Calibri (MS)"/>
                <a:ea typeface="Calibri (MS)"/>
                <a:cs typeface="Calibri (MS)"/>
                <a:sym typeface="Calibri (MS)"/>
              </a:rPr>
              <a:t>loc</a:t>
            </a:r>
            <a:r>
              <a:rPr lang="en-US" sz="1200">
                <a:solidFill>
                  <a:srgbClr val="00548C"/>
                </a:solidFill>
                <a:latin typeface="Calibri (MS)"/>
                <a:ea typeface="Calibri (MS)"/>
                <a:cs typeface="Calibri (MS)"/>
                <a:sym typeface="Calibri (MS)"/>
              </a:rPr>
              <a:t>a</a:t>
            </a:r>
            <a:r>
              <a:rPr lang="en-US" sz="1200">
                <a:solidFill>
                  <a:srgbClr val="00548C"/>
                </a:solidFill>
                <a:latin typeface="Calibri (MS)"/>
                <a:ea typeface="Calibri (MS)"/>
                <a:cs typeface="Calibri (MS)"/>
                <a:sym typeface="Calibri (MS)"/>
              </a:rPr>
              <a:t>l</a:t>
            </a:r>
            <a:r>
              <a:rPr lang="en-US" sz="1200">
                <a:solidFill>
                  <a:srgbClr val="00548C"/>
                </a:solidFill>
                <a:latin typeface="Calibri (MS)"/>
                <a:ea typeface="Calibri (MS)"/>
                <a:cs typeface="Calibri (MS)"/>
                <a:sym typeface="Calibri (MS)"/>
              </a:rPr>
              <a:t> </a:t>
            </a:r>
            <a:r>
              <a:rPr lang="en-US" sz="1200">
                <a:solidFill>
                  <a:srgbClr val="00548C"/>
                </a:solidFill>
                <a:latin typeface="Calibri (MS)"/>
                <a:ea typeface="Calibri (MS)"/>
                <a:cs typeface="Calibri (MS)"/>
                <a:sym typeface="Calibri (MS)"/>
              </a:rPr>
              <a:t>c</a:t>
            </a:r>
            <a:r>
              <a:rPr lang="en-US" sz="1200">
                <a:solidFill>
                  <a:srgbClr val="00548C"/>
                </a:solidFill>
                <a:latin typeface="Calibri (MS)"/>
                <a:ea typeface="Calibri (MS)"/>
                <a:cs typeface="Calibri (MS)"/>
                <a:sym typeface="Calibri (MS)"/>
              </a:rPr>
              <a:t>o</a:t>
            </a:r>
            <a:r>
              <a:rPr lang="en-US" sz="1200">
                <a:solidFill>
                  <a:srgbClr val="00548C"/>
                </a:solidFill>
                <a:latin typeface="Calibri (MS)"/>
                <a:ea typeface="Calibri (MS)"/>
                <a:cs typeface="Calibri (MS)"/>
                <a:sym typeface="Calibri (MS)"/>
              </a:rPr>
              <a:t>mm</a:t>
            </a:r>
            <a:r>
              <a:rPr lang="en-US" sz="1200">
                <a:solidFill>
                  <a:srgbClr val="00548C"/>
                </a:solidFill>
                <a:latin typeface="Calibri (MS)"/>
                <a:ea typeface="Calibri (MS)"/>
                <a:cs typeface="Calibri (MS)"/>
                <a:sym typeface="Calibri (MS)"/>
              </a:rPr>
              <a:t>u</a:t>
            </a:r>
            <a:r>
              <a:rPr lang="en-US" sz="1200">
                <a:solidFill>
                  <a:srgbClr val="00548C"/>
                </a:solidFill>
                <a:latin typeface="Calibri (MS)"/>
                <a:ea typeface="Calibri (MS)"/>
                <a:cs typeface="Calibri (MS)"/>
                <a:sym typeface="Calibri (MS)"/>
              </a:rPr>
              <a:t>n</a:t>
            </a:r>
            <a:r>
              <a:rPr lang="en-US" sz="1200">
                <a:solidFill>
                  <a:srgbClr val="00548C"/>
                </a:solidFill>
                <a:latin typeface="Calibri (MS)"/>
                <a:ea typeface="Calibri (MS)"/>
                <a:cs typeface="Calibri (MS)"/>
                <a:sym typeface="Calibri (MS)"/>
              </a:rPr>
              <a:t>ity </a:t>
            </a:r>
            <a:r>
              <a:rPr lang="en-US" sz="1200">
                <a:solidFill>
                  <a:srgbClr val="00548C"/>
                </a:solidFill>
                <a:latin typeface="Calibri (MS)"/>
                <a:ea typeface="Calibri (MS)"/>
                <a:cs typeface="Calibri (MS)"/>
                <a:sym typeface="Calibri (MS)"/>
              </a:rPr>
              <a:t>centre, provided a social connection program for isolated mothers of preschool-aged children. Participants reported feeling more connected and confident to better their mental health.</a:t>
            </a:r>
          </a:p>
          <a:p>
            <a:pPr algn="just">
              <a:lnSpc>
                <a:spcPts val="1620"/>
              </a:lnSpc>
            </a:pPr>
          </a:p>
          <a:p>
            <a:pPr algn="just">
              <a:lnSpc>
                <a:spcPts val="1620"/>
              </a:lnSpc>
            </a:pPr>
            <a:r>
              <a:rPr lang="en-US" sz="1200">
                <a:solidFill>
                  <a:srgbClr val="00548C"/>
                </a:solidFill>
                <a:latin typeface="Calibri (MS)"/>
                <a:ea typeface="Calibri (MS)"/>
                <a:cs typeface="Calibri (MS)"/>
                <a:sym typeface="Calibri (MS)"/>
              </a:rPr>
              <a:t>Our </a:t>
            </a:r>
            <a:r>
              <a:rPr lang="en-US" sz="1200" b="true">
                <a:solidFill>
                  <a:srgbClr val="00548C"/>
                </a:solidFill>
                <a:latin typeface="Calibri (MS) Bold"/>
                <a:ea typeface="Calibri (MS) Bold"/>
                <a:cs typeface="Calibri (MS) Bold"/>
                <a:sym typeface="Calibri (MS) Bold"/>
              </a:rPr>
              <a:t>financial literacy sessions</a:t>
            </a:r>
            <a:r>
              <a:rPr lang="en-US" sz="1200">
                <a:solidFill>
                  <a:srgbClr val="00548C"/>
                </a:solidFill>
                <a:latin typeface="Calibri (MS)"/>
                <a:ea typeface="Calibri (MS)"/>
                <a:cs typeface="Calibri (MS)"/>
                <a:sym typeface="Calibri (MS)"/>
              </a:rPr>
              <a:t> helped 165 women take control of their finances, including 107 Chin-speaking women, through our in-language financial literacy sessions.</a:t>
            </a:r>
          </a:p>
        </p:txBody>
      </p:sp>
      <p:sp>
        <p:nvSpPr>
          <p:cNvPr name="TextBox 12" id="12"/>
          <p:cNvSpPr txBox="true"/>
          <p:nvPr/>
        </p:nvSpPr>
        <p:spPr>
          <a:xfrm rot="0">
            <a:off x="446490" y="4561832"/>
            <a:ext cx="1719466" cy="1778762"/>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started implementing a budget on Excel right after the seminar.</a:t>
            </a:r>
          </a:p>
          <a:p>
            <a:pPr algn="l">
              <a:lnSpc>
                <a:spcPts val="1729"/>
              </a:lnSpc>
            </a:pP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know I can do better by actually budgeting instead of just living pay to pay.”</a:t>
            </a:r>
          </a:p>
        </p:txBody>
      </p:sp>
      <p:sp>
        <p:nvSpPr>
          <p:cNvPr name="TextBox 13" id="13"/>
          <p:cNvSpPr txBox="true"/>
          <p:nvPr/>
        </p:nvSpPr>
        <p:spPr>
          <a:xfrm rot="0">
            <a:off x="2844672" y="4259338"/>
            <a:ext cx="2213052" cy="2815590"/>
          </a:xfrm>
          <a:prstGeom prst="rect">
            <a:avLst/>
          </a:prstGeom>
        </p:spPr>
        <p:txBody>
          <a:bodyPr anchor="t" rtlCol="false" tIns="0" lIns="0" bIns="0" rIns="0">
            <a:spAutoFit/>
          </a:bodyPr>
          <a:lstStyle/>
          <a:p>
            <a:pPr algn="just">
              <a:lnSpc>
                <a:spcPts val="1620"/>
              </a:lnSpc>
            </a:pPr>
            <a:r>
              <a:rPr lang="en-US" sz="1200" b="true">
                <a:solidFill>
                  <a:srgbClr val="00548C"/>
                </a:solidFill>
                <a:latin typeface="Calibri (MS) Bold"/>
                <a:ea typeface="Calibri (MS) Bold"/>
                <a:cs typeface="Calibri (MS) Bold"/>
                <a:sym typeface="Calibri (MS) Bold"/>
              </a:rPr>
              <a:t>Over 50</a:t>
            </a:r>
            <a:r>
              <a:rPr lang="en-US" sz="1200">
                <a:solidFill>
                  <a:srgbClr val="00548C"/>
                </a:solidFill>
                <a:latin typeface="Calibri (MS)"/>
                <a:ea typeface="Calibri (MS)"/>
                <a:cs typeface="Calibri (MS)"/>
                <a:sym typeface="Calibri (MS)"/>
              </a:rPr>
              <a:t> people attended our </a:t>
            </a:r>
            <a:r>
              <a:rPr lang="en-US" sz="1200" b="true">
                <a:solidFill>
                  <a:srgbClr val="00548C"/>
                </a:solidFill>
                <a:latin typeface="Calibri (MS) Bold"/>
                <a:ea typeface="Calibri (MS) Bold"/>
                <a:cs typeface="Calibri (MS) Bold"/>
                <a:sym typeface="Calibri (MS) Bold"/>
              </a:rPr>
              <a:t>Recognising Women in Place</a:t>
            </a:r>
            <a:r>
              <a:rPr lang="en-US" sz="1200">
                <a:solidFill>
                  <a:srgbClr val="00548C"/>
                </a:solidFill>
                <a:latin typeface="Calibri (MS)"/>
                <a:ea typeface="Calibri (MS)"/>
                <a:cs typeface="Calibri (MS)"/>
                <a:sym typeface="Calibri (MS)"/>
              </a:rPr>
              <a:t> webinar, hearing inspiring case studies and understanding</a:t>
            </a:r>
            <a:r>
              <a:rPr lang="en-US" sz="1200">
                <a:solidFill>
                  <a:srgbClr val="00548C"/>
                </a:solidFill>
                <a:latin typeface="Calibri (MS)"/>
                <a:ea typeface="Calibri (MS)"/>
                <a:cs typeface="Calibri (MS)"/>
                <a:sym typeface="Calibri (MS)"/>
              </a:rPr>
              <a:t> </a:t>
            </a:r>
            <a:r>
              <a:rPr lang="en-US" sz="1200">
                <a:solidFill>
                  <a:srgbClr val="00548C"/>
                </a:solidFill>
                <a:latin typeface="Calibri (MS)"/>
                <a:ea typeface="Calibri (MS)"/>
                <a:cs typeface="Calibri (MS)"/>
                <a:sym typeface="Calibri (MS)"/>
              </a:rPr>
              <a:t>loc</a:t>
            </a:r>
            <a:r>
              <a:rPr lang="en-US" sz="1200">
                <a:solidFill>
                  <a:srgbClr val="00548C"/>
                </a:solidFill>
                <a:latin typeface="Calibri (MS)"/>
                <a:ea typeface="Calibri (MS)"/>
                <a:cs typeface="Calibri (MS)"/>
                <a:sym typeface="Calibri (MS)"/>
              </a:rPr>
              <a:t>a</a:t>
            </a:r>
            <a:r>
              <a:rPr lang="en-US" sz="1200">
                <a:solidFill>
                  <a:srgbClr val="00548C"/>
                </a:solidFill>
                <a:latin typeface="Calibri (MS)"/>
                <a:ea typeface="Calibri (MS)"/>
                <a:cs typeface="Calibri (MS)"/>
                <a:sym typeface="Calibri (MS)"/>
              </a:rPr>
              <a:t>l</a:t>
            </a:r>
            <a:r>
              <a:rPr lang="en-US" sz="1200">
                <a:solidFill>
                  <a:srgbClr val="00548C"/>
                </a:solidFill>
                <a:latin typeface="Calibri (MS)"/>
                <a:ea typeface="Calibri (MS)"/>
                <a:cs typeface="Calibri (MS)"/>
                <a:sym typeface="Calibri (MS)"/>
              </a:rPr>
              <a:t> govern</a:t>
            </a:r>
            <a:r>
              <a:rPr lang="en-US" sz="1200">
                <a:solidFill>
                  <a:srgbClr val="00548C"/>
                </a:solidFill>
                <a:latin typeface="Calibri (MS)"/>
                <a:ea typeface="Calibri (MS)"/>
                <a:cs typeface="Calibri (MS)"/>
                <a:sym typeface="Calibri (MS)"/>
              </a:rPr>
              <a:t>men</a:t>
            </a:r>
            <a:r>
              <a:rPr lang="en-US" sz="1200">
                <a:solidFill>
                  <a:srgbClr val="00548C"/>
                </a:solidFill>
                <a:latin typeface="Calibri (MS)"/>
                <a:ea typeface="Calibri (MS)"/>
                <a:cs typeface="Calibri (MS)"/>
                <a:sym typeface="Calibri (MS)"/>
              </a:rPr>
              <a:t>ts’ </a:t>
            </a:r>
            <a:r>
              <a:rPr lang="en-US" sz="1200">
                <a:solidFill>
                  <a:srgbClr val="00548C"/>
                </a:solidFill>
                <a:latin typeface="Calibri (MS)"/>
                <a:ea typeface="Calibri (MS)"/>
                <a:cs typeface="Calibri (MS)"/>
                <a:sym typeface="Calibri (MS)"/>
              </a:rPr>
              <a:t>role in gender equitable place naming.</a:t>
            </a:r>
          </a:p>
          <a:p>
            <a:pPr algn="just">
              <a:lnSpc>
                <a:spcPts val="1620"/>
              </a:lnSpc>
            </a:pPr>
          </a:p>
          <a:p>
            <a:pPr algn="just">
              <a:lnSpc>
                <a:spcPts val="1620"/>
              </a:lnSpc>
            </a:pPr>
            <a:r>
              <a:rPr lang="en-US" sz="1200" b="true">
                <a:solidFill>
                  <a:srgbClr val="00548C"/>
                </a:solidFill>
                <a:latin typeface="Calibri (MS) Bold"/>
                <a:ea typeface="Calibri (MS) Bold"/>
                <a:cs typeface="Calibri (MS) Bold"/>
                <a:sym typeface="Calibri (MS) Bold"/>
              </a:rPr>
              <a:t>237 Chin women</a:t>
            </a:r>
            <a:r>
              <a:rPr lang="en-US" sz="1200">
                <a:solidFill>
                  <a:srgbClr val="00548C"/>
                </a:solidFill>
                <a:latin typeface="Calibri (MS)"/>
                <a:ea typeface="Calibri (MS)"/>
                <a:cs typeface="Calibri (MS)"/>
                <a:sym typeface="Calibri (MS)"/>
              </a:rPr>
              <a:t> took part across </a:t>
            </a:r>
            <a:r>
              <a:rPr lang="en-US" sz="1200" b="true">
                <a:solidFill>
                  <a:srgbClr val="00548C"/>
                </a:solidFill>
                <a:latin typeface="Calibri (MS) Bold"/>
                <a:ea typeface="Calibri (MS) Bold"/>
                <a:cs typeface="Calibri (MS) Bold"/>
                <a:sym typeface="Calibri (MS) Bold"/>
              </a:rPr>
              <a:t>21 sessions</a:t>
            </a:r>
            <a:r>
              <a:rPr lang="en-US" sz="1200">
                <a:solidFill>
                  <a:srgbClr val="00548C"/>
                </a:solidFill>
                <a:latin typeface="Calibri (MS)"/>
                <a:ea typeface="Calibri (MS)"/>
                <a:cs typeface="Calibri (MS)"/>
                <a:sym typeface="Calibri (MS)"/>
              </a:rPr>
              <a:t> supporting refugee and migrant women’s mental health and wellbeing. Sessions included information on mental health, wellbeing and activities to build social connection.</a:t>
            </a:r>
          </a:p>
        </p:txBody>
      </p:sp>
      <p:sp>
        <p:nvSpPr>
          <p:cNvPr name="TextBox 14" id="14"/>
          <p:cNvSpPr txBox="true"/>
          <p:nvPr/>
        </p:nvSpPr>
        <p:spPr>
          <a:xfrm rot="0">
            <a:off x="5749211" y="2295378"/>
            <a:ext cx="2383918" cy="1684020"/>
          </a:xfrm>
          <a:prstGeom prst="rect">
            <a:avLst/>
          </a:prstGeom>
        </p:spPr>
        <p:txBody>
          <a:bodyPr anchor="t" rtlCol="false" tIns="0" lIns="0" bIns="0" rIns="0">
            <a:spAutoFit/>
          </a:bodyPr>
          <a:lstStyle/>
          <a:p>
            <a:pPr algn="just">
              <a:lnSpc>
                <a:spcPts val="1680"/>
              </a:lnSpc>
            </a:pPr>
            <a:r>
              <a:rPr lang="en-US" sz="1200" b="true">
                <a:solidFill>
                  <a:srgbClr val="00548C"/>
                </a:solidFill>
                <a:latin typeface="Calibri (MS) Bold"/>
                <a:ea typeface="Calibri (MS) Bold"/>
                <a:cs typeface="Calibri (MS) Bold"/>
                <a:sym typeface="Calibri (MS) Bold"/>
              </a:rPr>
              <a:t>910 Mandarin-speaking people</a:t>
            </a:r>
            <a:r>
              <a:rPr lang="en-US" sz="1200">
                <a:solidFill>
                  <a:srgbClr val="00548C"/>
                </a:solidFill>
                <a:latin typeface="Calibri (MS)"/>
                <a:ea typeface="Calibri (MS)"/>
                <a:cs typeface="Calibri (MS)"/>
                <a:sym typeface="Calibri (MS)"/>
              </a:rPr>
              <a:t> participated in </a:t>
            </a:r>
            <a:r>
              <a:rPr lang="en-US" sz="1200" b="true">
                <a:solidFill>
                  <a:srgbClr val="00548C"/>
                </a:solidFill>
                <a:latin typeface="Calibri (MS) Bold"/>
                <a:ea typeface="Calibri (MS) Bold"/>
                <a:cs typeface="Calibri (MS) Bold"/>
                <a:sym typeface="Calibri (MS) Bold"/>
              </a:rPr>
              <a:t>44 culturally tailored mental health and wellbeing sessions</a:t>
            </a:r>
            <a:r>
              <a:rPr lang="en-US" sz="1200">
                <a:solidFill>
                  <a:srgbClr val="00548C"/>
                </a:solidFill>
                <a:latin typeface="Calibri (MS)"/>
                <a:ea typeface="Calibri (MS)"/>
                <a:cs typeface="Calibri (MS)"/>
                <a:sym typeface="Calibri (MS)"/>
              </a:rPr>
              <a:t> across Whitehorse, Monash, Knox and Manningham. Some sessions included a visit to a leisure centre to introduce participants to local exercise options. </a:t>
            </a:r>
          </a:p>
          <a:p>
            <a:pPr algn="just">
              <a:lnSpc>
                <a:spcPts val="1680"/>
              </a:lnSpc>
            </a:pPr>
          </a:p>
        </p:txBody>
      </p:sp>
      <p:sp>
        <p:nvSpPr>
          <p:cNvPr name="TextBox 15" id="15"/>
          <p:cNvSpPr txBox="true"/>
          <p:nvPr/>
        </p:nvSpPr>
        <p:spPr>
          <a:xfrm rot="0">
            <a:off x="8492860" y="2440090"/>
            <a:ext cx="2017374" cy="902462"/>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loved that we could try new things for free.</a:t>
            </a: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I’ve now signed up for a pass and intend to keep going.”</a:t>
            </a:r>
          </a:p>
        </p:txBody>
      </p:sp>
      <p:sp>
        <p:nvSpPr>
          <p:cNvPr name="TextBox 16" id="16"/>
          <p:cNvSpPr txBox="true"/>
          <p:nvPr/>
        </p:nvSpPr>
        <p:spPr>
          <a:xfrm rot="0">
            <a:off x="372162" y="6390278"/>
            <a:ext cx="1868121" cy="345567"/>
          </a:xfrm>
          <a:prstGeom prst="rect">
            <a:avLst/>
          </a:prstGeom>
        </p:spPr>
        <p:txBody>
          <a:bodyPr anchor="t" rtlCol="false" tIns="0" lIns="0" bIns="0" rIns="0">
            <a:spAutoFit/>
          </a:bodyPr>
          <a:lstStyle/>
          <a:p>
            <a:pPr algn="r">
              <a:lnSpc>
                <a:spcPts val="1344"/>
              </a:lnSpc>
            </a:pPr>
            <a:r>
              <a:rPr lang="en-US" sz="1200">
                <a:solidFill>
                  <a:srgbClr val="00548C"/>
                </a:solidFill>
                <a:latin typeface="Calibri (MS)"/>
                <a:ea typeface="Calibri (MS)"/>
                <a:cs typeface="Calibri (MS)"/>
                <a:sym typeface="Calibri (MS)"/>
              </a:rPr>
              <a:t>Money Matters</a:t>
            </a:r>
          </a:p>
          <a:p>
            <a:pPr algn="r">
              <a:lnSpc>
                <a:spcPts val="1344"/>
              </a:lnSpc>
            </a:pPr>
            <a:r>
              <a:rPr lang="en-US" sz="1200">
                <a:solidFill>
                  <a:srgbClr val="00548C"/>
                </a:solidFill>
                <a:latin typeface="Calibri (MS)"/>
                <a:ea typeface="Calibri (MS)"/>
                <a:cs typeface="Calibri (MS)"/>
                <a:sym typeface="Calibri (MS)"/>
              </a:rPr>
              <a:t>webinar participant</a:t>
            </a:r>
          </a:p>
        </p:txBody>
      </p:sp>
      <p:sp>
        <p:nvSpPr>
          <p:cNvPr name="TextBox 17" id="17"/>
          <p:cNvSpPr txBox="true"/>
          <p:nvPr/>
        </p:nvSpPr>
        <p:spPr>
          <a:xfrm rot="0">
            <a:off x="8603486" y="3504292"/>
            <a:ext cx="1868121" cy="183642"/>
          </a:xfrm>
          <a:prstGeom prst="rect">
            <a:avLst/>
          </a:prstGeom>
        </p:spPr>
        <p:txBody>
          <a:bodyPr anchor="t" rtlCol="false" tIns="0" lIns="0" bIns="0" rIns="0">
            <a:spAutoFit/>
          </a:bodyPr>
          <a:lstStyle/>
          <a:p>
            <a:pPr algn="r">
              <a:lnSpc>
                <a:spcPts val="1344"/>
              </a:lnSpc>
            </a:pPr>
            <a:r>
              <a:rPr lang="en-US" sz="1200">
                <a:solidFill>
                  <a:srgbClr val="00548C"/>
                </a:solidFill>
                <a:latin typeface="Calibri (MS)"/>
                <a:ea typeface="Calibri (MS)"/>
                <a:cs typeface="Calibri (MS)"/>
                <a:sym typeface="Calibri (MS)"/>
              </a:rPr>
              <a:t>Session participant</a:t>
            </a:r>
          </a:p>
        </p:txBody>
      </p:sp>
      <p:sp>
        <p:nvSpPr>
          <p:cNvPr name="TextBox 18" id="18"/>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35110" y="2611220"/>
            <a:ext cx="3732408" cy="2337559"/>
            <a:chOff x="0" y="0"/>
            <a:chExt cx="786830" cy="492781"/>
          </a:xfrm>
        </p:grpSpPr>
        <p:sp>
          <p:nvSpPr>
            <p:cNvPr name="Freeform 3" id="3"/>
            <p:cNvSpPr/>
            <p:nvPr/>
          </p:nvSpPr>
          <p:spPr>
            <a:xfrm flipH="false" flipV="false" rot="0">
              <a:off x="0" y="0"/>
              <a:ext cx="786830" cy="492782"/>
            </a:xfrm>
            <a:custGeom>
              <a:avLst/>
              <a:gdLst/>
              <a:ahLst/>
              <a:cxnLst/>
              <a:rect r="r" b="b" t="t" l="l"/>
              <a:pathLst>
                <a:path h="492782" w="786830">
                  <a:moveTo>
                    <a:pt x="0" y="0"/>
                  </a:moveTo>
                  <a:lnTo>
                    <a:pt x="786830" y="0"/>
                  </a:lnTo>
                  <a:lnTo>
                    <a:pt x="786830" y="492782"/>
                  </a:lnTo>
                  <a:lnTo>
                    <a:pt x="0" y="492782"/>
                  </a:lnTo>
                  <a:close/>
                </a:path>
              </a:pathLst>
            </a:custGeom>
            <a:solidFill>
              <a:srgbClr val="00827D">
                <a:alpha val="16863"/>
              </a:srgbClr>
            </a:solidFill>
            <a:ln w="12700">
              <a:solidFill>
                <a:srgbClr val="000000"/>
              </a:solidFill>
            </a:ln>
          </p:spPr>
        </p:sp>
      </p:grpSp>
      <p:grpSp>
        <p:nvGrpSpPr>
          <p:cNvPr name="Group 4" id="4"/>
          <p:cNvGrpSpPr/>
          <p:nvPr/>
        </p:nvGrpSpPr>
        <p:grpSpPr>
          <a:xfrm rot="0">
            <a:off x="-1535110" y="5443830"/>
            <a:ext cx="6550357" cy="1611429"/>
            <a:chOff x="0" y="0"/>
            <a:chExt cx="1380882" cy="339706"/>
          </a:xfrm>
        </p:grpSpPr>
        <p:sp>
          <p:nvSpPr>
            <p:cNvPr name="Freeform 5" id="5"/>
            <p:cNvSpPr/>
            <p:nvPr/>
          </p:nvSpPr>
          <p:spPr>
            <a:xfrm flipH="false" flipV="false" rot="0">
              <a:off x="0" y="0"/>
              <a:ext cx="1380882" cy="339706"/>
            </a:xfrm>
            <a:custGeom>
              <a:avLst/>
              <a:gdLst/>
              <a:ahLst/>
              <a:cxnLst/>
              <a:rect r="r" b="b" t="t" l="l"/>
              <a:pathLst>
                <a:path h="339706" w="1380882">
                  <a:moveTo>
                    <a:pt x="0" y="0"/>
                  </a:moveTo>
                  <a:lnTo>
                    <a:pt x="1380882" y="0"/>
                  </a:lnTo>
                  <a:lnTo>
                    <a:pt x="1380882" y="339706"/>
                  </a:lnTo>
                  <a:lnTo>
                    <a:pt x="0" y="339706"/>
                  </a:lnTo>
                  <a:close/>
                </a:path>
              </a:pathLst>
            </a:custGeom>
            <a:solidFill>
              <a:srgbClr val="00827D">
                <a:alpha val="16863"/>
              </a:srgbClr>
            </a:solidFill>
            <a:ln w="12700">
              <a:solidFill>
                <a:srgbClr val="000000"/>
              </a:solidFill>
            </a:ln>
          </p:spPr>
        </p:sp>
      </p:grpSp>
      <p:sp>
        <p:nvSpPr>
          <p:cNvPr name="Freeform 6" id="6"/>
          <p:cNvSpPr/>
          <p:nvPr/>
        </p:nvSpPr>
        <p:spPr>
          <a:xfrm flipH="false" flipV="false" rot="0">
            <a:off x="5745717" y="1288193"/>
            <a:ext cx="221267" cy="215459"/>
          </a:xfrm>
          <a:custGeom>
            <a:avLst/>
            <a:gdLst/>
            <a:ahLst/>
            <a:cxnLst/>
            <a:rect r="r" b="b" t="t" l="l"/>
            <a:pathLst>
              <a:path h="215459" w="221267">
                <a:moveTo>
                  <a:pt x="0" y="0"/>
                </a:moveTo>
                <a:lnTo>
                  <a:pt x="221267" y="0"/>
                </a:lnTo>
                <a:lnTo>
                  <a:pt x="221267" y="215459"/>
                </a:lnTo>
                <a:lnTo>
                  <a:pt x="0" y="2154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745717" y="1665577"/>
            <a:ext cx="221267" cy="215459"/>
          </a:xfrm>
          <a:custGeom>
            <a:avLst/>
            <a:gdLst/>
            <a:ahLst/>
            <a:cxnLst/>
            <a:rect r="r" b="b" t="t" l="l"/>
            <a:pathLst>
              <a:path h="215459" w="221267">
                <a:moveTo>
                  <a:pt x="0" y="0"/>
                </a:moveTo>
                <a:lnTo>
                  <a:pt x="221267" y="0"/>
                </a:lnTo>
                <a:lnTo>
                  <a:pt x="221267" y="215459"/>
                </a:lnTo>
                <a:lnTo>
                  <a:pt x="0" y="2154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8" id="8"/>
          <p:cNvSpPr/>
          <p:nvPr/>
        </p:nvSpPr>
        <p:spPr>
          <a:xfrm flipH="false" flipV="false" rot="0">
            <a:off x="5745717" y="2086854"/>
            <a:ext cx="221267" cy="215459"/>
          </a:xfrm>
          <a:custGeom>
            <a:avLst/>
            <a:gdLst/>
            <a:ahLst/>
            <a:cxnLst/>
            <a:rect r="r" b="b" t="t" l="l"/>
            <a:pathLst>
              <a:path h="215459" w="221267">
                <a:moveTo>
                  <a:pt x="0" y="0"/>
                </a:moveTo>
                <a:lnTo>
                  <a:pt x="221267" y="0"/>
                </a:lnTo>
                <a:lnTo>
                  <a:pt x="221267" y="215459"/>
                </a:lnTo>
                <a:lnTo>
                  <a:pt x="0" y="2154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252562" y="2905038"/>
            <a:ext cx="1748080" cy="1340612"/>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now understand the importance of actively shaping a respectful, inclusive culture through leadership, policy and everyday interactions.”  </a:t>
            </a:r>
          </a:p>
        </p:txBody>
      </p:sp>
      <p:sp>
        <p:nvSpPr>
          <p:cNvPr name="TextBox 10" id="10"/>
          <p:cNvSpPr txBox="true"/>
          <p:nvPr/>
        </p:nvSpPr>
        <p:spPr>
          <a:xfrm rot="0">
            <a:off x="252562" y="5770034"/>
            <a:ext cx="4392056" cy="683387"/>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“[I learned] to consider the different people in our community, the impact our work has on them... and how to weave those things into our work.”</a:t>
            </a:r>
          </a:p>
        </p:txBody>
      </p:sp>
      <p:sp>
        <p:nvSpPr>
          <p:cNvPr name="TextBox 11" id="11"/>
          <p:cNvSpPr txBox="true"/>
          <p:nvPr/>
        </p:nvSpPr>
        <p:spPr>
          <a:xfrm rot="0">
            <a:off x="5745717" y="3016203"/>
            <a:ext cx="1992506" cy="2013966"/>
          </a:xfrm>
          <a:prstGeom prst="rect">
            <a:avLst/>
          </a:prstGeom>
        </p:spPr>
        <p:txBody>
          <a:bodyPr anchor="t" rtlCol="false" tIns="0" lIns="0" bIns="0" rIns="0">
            <a:spAutoFit/>
          </a:bodyPr>
          <a:lstStyle/>
          <a:p>
            <a:pPr algn="just">
              <a:lnSpc>
                <a:spcPts val="1632"/>
              </a:lnSpc>
            </a:pPr>
            <a:r>
              <a:rPr lang="en-US" sz="1200" b="true">
                <a:solidFill>
                  <a:srgbClr val="00548C"/>
                </a:solidFill>
                <a:latin typeface="Calibri (MS) Bold"/>
                <a:ea typeface="Calibri (MS) Bold"/>
                <a:cs typeface="Calibri (MS) Bold"/>
                <a:sym typeface="Calibri (MS) Bold"/>
              </a:rPr>
              <a:t>This Girl Can</a:t>
            </a:r>
            <a:r>
              <a:rPr lang="en-US" sz="1200">
                <a:solidFill>
                  <a:srgbClr val="152E53"/>
                </a:solidFill>
                <a:latin typeface="Calibri (MS)"/>
                <a:ea typeface="Calibri (MS)"/>
                <a:cs typeface="Calibri (MS)"/>
                <a:sym typeface="Calibri (MS)"/>
              </a:rPr>
              <a:t>, delivered with Yarra Ranges Council, Eastern Health and Inspiro (now Access Health and Community), offered 100 free or low-cost activities to encourage women, girls and non-binary people to get active. 80% reported greater confidence to be more active in the future. </a:t>
            </a:r>
          </a:p>
        </p:txBody>
      </p:sp>
      <p:sp>
        <p:nvSpPr>
          <p:cNvPr name="TextBox 12" id="12"/>
          <p:cNvSpPr txBox="true"/>
          <p:nvPr/>
        </p:nvSpPr>
        <p:spPr>
          <a:xfrm rot="0">
            <a:off x="5745717" y="5161689"/>
            <a:ext cx="1992506" cy="1893570"/>
          </a:xfrm>
          <a:prstGeom prst="rect">
            <a:avLst/>
          </a:prstGeom>
        </p:spPr>
        <p:txBody>
          <a:bodyPr anchor="t" rtlCol="false" tIns="0" lIns="0" bIns="0" rIns="0">
            <a:spAutoFit/>
          </a:bodyPr>
          <a:lstStyle/>
          <a:p>
            <a:pPr algn="just">
              <a:lnSpc>
                <a:spcPts val="1680"/>
              </a:lnSpc>
            </a:pPr>
            <a:r>
              <a:rPr lang="en-US" sz="1200">
                <a:solidFill>
                  <a:srgbClr val="152E53"/>
                </a:solidFill>
                <a:latin typeface="Calibri (MS)"/>
                <a:ea typeface="Calibri (MS)"/>
                <a:cs typeface="Calibri (MS)"/>
                <a:sym typeface="Calibri (MS)"/>
              </a:rPr>
              <a:t>With Women’s Health In the North, we helped the North Eastern Public Health Unit embed an </a:t>
            </a:r>
            <a:r>
              <a:rPr lang="en-US" sz="1200" b="true">
                <a:solidFill>
                  <a:srgbClr val="00548C"/>
                </a:solidFill>
                <a:latin typeface="Calibri (MS) Bold"/>
                <a:ea typeface="Calibri (MS) Bold"/>
                <a:cs typeface="Calibri (MS) Bold"/>
                <a:sym typeface="Calibri (MS) Bold"/>
              </a:rPr>
              <a:t>intersection</a:t>
            </a:r>
            <a:r>
              <a:rPr lang="en-US" b="true" sz="1200">
                <a:solidFill>
                  <a:srgbClr val="00548C"/>
                </a:solidFill>
                <a:latin typeface="Calibri (MS) Bold"/>
                <a:ea typeface="Calibri (MS) Bold"/>
                <a:cs typeface="Calibri (MS) Bold"/>
                <a:sym typeface="Calibri (MS) Bold"/>
              </a:rPr>
              <a:t>a</a:t>
            </a:r>
            <a:r>
              <a:rPr lang="en-US" sz="1200" b="true">
                <a:solidFill>
                  <a:srgbClr val="00548C"/>
                </a:solidFill>
                <a:latin typeface="Calibri (MS) Bold"/>
                <a:ea typeface="Calibri (MS) Bold"/>
                <a:cs typeface="Calibri (MS) Bold"/>
                <a:sym typeface="Calibri (MS) Bold"/>
              </a:rPr>
              <a:t>l</a:t>
            </a:r>
            <a:r>
              <a:rPr lang="en-US" b="true" sz="1200">
                <a:solidFill>
                  <a:srgbClr val="00548C"/>
                </a:solidFill>
                <a:latin typeface="Calibri (MS) Bold"/>
                <a:ea typeface="Calibri (MS) Bold"/>
                <a:cs typeface="Calibri (MS) Bold"/>
                <a:sym typeface="Calibri (MS) Bold"/>
              </a:rPr>
              <a:t> gend</a:t>
            </a:r>
            <a:r>
              <a:rPr lang="en-US" sz="1200" b="true">
                <a:solidFill>
                  <a:srgbClr val="00548C"/>
                </a:solidFill>
                <a:latin typeface="Calibri (MS) Bold"/>
                <a:ea typeface="Calibri (MS) Bold"/>
                <a:cs typeface="Calibri (MS) Bold"/>
                <a:sym typeface="Calibri (MS) Bold"/>
              </a:rPr>
              <a:t>er lens in chronic disease prevention</a:t>
            </a:r>
            <a:r>
              <a:rPr lang="en-US" sz="1200">
                <a:solidFill>
                  <a:srgbClr val="152E53"/>
                </a:solidFill>
                <a:latin typeface="Calibri (MS)"/>
                <a:ea typeface="Calibri (MS)"/>
                <a:cs typeface="Calibri (MS)"/>
                <a:sym typeface="Calibri (MS)"/>
              </a:rPr>
              <a:t> by reviewing their planning tools and delivering a workshop on gender equity in healthy eating. </a:t>
            </a:r>
          </a:p>
        </p:txBody>
      </p:sp>
      <p:sp>
        <p:nvSpPr>
          <p:cNvPr name="TextBox 13" id="13"/>
          <p:cNvSpPr txBox="true"/>
          <p:nvPr/>
        </p:nvSpPr>
        <p:spPr>
          <a:xfrm rot="0">
            <a:off x="461418" y="689325"/>
            <a:ext cx="4428579"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Gender equality</a:t>
            </a:r>
          </a:p>
        </p:txBody>
      </p:sp>
      <p:sp>
        <p:nvSpPr>
          <p:cNvPr name="TextBox 14" id="14"/>
          <p:cNvSpPr txBox="true"/>
          <p:nvPr/>
        </p:nvSpPr>
        <p:spPr>
          <a:xfrm rot="0">
            <a:off x="2515043" y="2426691"/>
            <a:ext cx="2500203" cy="2817114"/>
          </a:xfrm>
          <a:prstGeom prst="rect">
            <a:avLst/>
          </a:prstGeom>
        </p:spPr>
        <p:txBody>
          <a:bodyPr anchor="t" rtlCol="false" tIns="0" lIns="0" bIns="0" rIns="0">
            <a:spAutoFit/>
          </a:bodyPr>
          <a:lstStyle/>
          <a:p>
            <a:pPr algn="just">
              <a:lnSpc>
                <a:spcPts val="1608"/>
              </a:lnSpc>
            </a:pPr>
            <a:r>
              <a:rPr lang="en-US" sz="1200">
                <a:solidFill>
                  <a:srgbClr val="152E53"/>
                </a:solidFill>
                <a:latin typeface="Calibri (MS)"/>
                <a:ea typeface="Calibri (MS)"/>
                <a:cs typeface="Calibri (MS)"/>
                <a:sym typeface="Calibri (MS)"/>
              </a:rPr>
              <a:t>Our </a:t>
            </a:r>
            <a:r>
              <a:rPr lang="en-US" sz="1200" b="true">
                <a:solidFill>
                  <a:srgbClr val="00548C"/>
                </a:solidFill>
                <a:latin typeface="Calibri (MS) Bold"/>
                <a:ea typeface="Calibri (MS) Bold"/>
                <a:cs typeface="Calibri (MS) Bold"/>
                <a:sym typeface="Calibri (MS) Bold"/>
              </a:rPr>
              <a:t>You Can Ask That</a:t>
            </a:r>
            <a:r>
              <a:rPr lang="en-US" sz="1200" b="true">
                <a:solidFill>
                  <a:srgbClr val="152E53"/>
                </a:solidFill>
                <a:latin typeface="Calibri (MS) Bold"/>
                <a:ea typeface="Calibri (MS) Bold"/>
                <a:cs typeface="Calibri (MS) Bold"/>
                <a:sym typeface="Calibri (MS) Bold"/>
              </a:rPr>
              <a:t> </a:t>
            </a:r>
            <a:r>
              <a:rPr lang="en-US" sz="1200">
                <a:solidFill>
                  <a:srgbClr val="152E53"/>
                </a:solidFill>
                <a:latin typeface="Calibri (MS)"/>
                <a:ea typeface="Calibri (MS)"/>
                <a:cs typeface="Calibri (MS)"/>
                <a:sym typeface="Calibri (MS)"/>
              </a:rPr>
              <a:t>webinar engaged </a:t>
            </a:r>
            <a:r>
              <a:rPr lang="en-US" sz="1200" b="true">
                <a:solidFill>
                  <a:srgbClr val="00548C"/>
                </a:solidFill>
                <a:latin typeface="Calibri (MS) Bold"/>
                <a:ea typeface="Calibri (MS) Bold"/>
                <a:cs typeface="Calibri (MS) Bold"/>
                <a:sym typeface="Calibri (MS) Bold"/>
              </a:rPr>
              <a:t>29 participants</a:t>
            </a:r>
            <a:r>
              <a:rPr lang="en-US" sz="1200">
                <a:solidFill>
                  <a:srgbClr val="152E53"/>
                </a:solidFill>
                <a:latin typeface="Calibri (MS)"/>
                <a:ea typeface="Calibri (MS)"/>
                <a:cs typeface="Calibri (MS)"/>
                <a:sym typeface="Calibri (MS)"/>
              </a:rPr>
              <a:t> from education, training and government sectors, who left feeling more confident to address workplace gendered violence.</a:t>
            </a:r>
            <a:r>
              <a:rPr lang="en-US" sz="1200" b="true">
                <a:solidFill>
                  <a:srgbClr val="152E53"/>
                </a:solidFill>
                <a:latin typeface="Calibri (MS) Bold"/>
                <a:ea typeface="Calibri (MS) Bold"/>
                <a:cs typeface="Calibri (MS) Bold"/>
                <a:sym typeface="Calibri (MS) Bold"/>
              </a:rPr>
              <a:t> </a:t>
            </a:r>
            <a:r>
              <a:rPr lang="en-US" sz="1200">
                <a:solidFill>
                  <a:srgbClr val="152E53"/>
                </a:solidFill>
                <a:latin typeface="Calibri (MS)"/>
                <a:ea typeface="Calibri (MS)"/>
                <a:cs typeface="Calibri (MS)"/>
                <a:sym typeface="Calibri (MS)"/>
              </a:rPr>
              <a:t> </a:t>
            </a:r>
          </a:p>
          <a:p>
            <a:pPr algn="just">
              <a:lnSpc>
                <a:spcPts val="1608"/>
              </a:lnSpc>
            </a:pPr>
          </a:p>
          <a:p>
            <a:pPr algn="just">
              <a:lnSpc>
                <a:spcPts val="1608"/>
              </a:lnSpc>
            </a:pPr>
            <a:r>
              <a:rPr lang="en-US" sz="1200">
                <a:solidFill>
                  <a:srgbClr val="152E53"/>
                </a:solidFill>
                <a:latin typeface="Calibri (MS)"/>
                <a:ea typeface="Calibri (MS)"/>
                <a:cs typeface="Calibri (MS)"/>
                <a:sym typeface="Calibri (MS)"/>
              </a:rPr>
              <a:t>We engaged </a:t>
            </a:r>
            <a:r>
              <a:rPr lang="en-US" b="true" sz="1200">
                <a:solidFill>
                  <a:srgbClr val="00548C"/>
                </a:solidFill>
                <a:latin typeface="Calibri (MS) Bold"/>
                <a:ea typeface="Calibri (MS) Bold"/>
                <a:cs typeface="Calibri (MS) Bold"/>
                <a:sym typeface="Calibri (MS) Bold"/>
              </a:rPr>
              <a:t>281 staff</a:t>
            </a:r>
            <a:r>
              <a:rPr lang="en-US" sz="1200">
                <a:solidFill>
                  <a:srgbClr val="152E53"/>
                </a:solidFill>
                <a:latin typeface="Calibri (MS)"/>
                <a:ea typeface="Calibri (MS)"/>
                <a:cs typeface="Calibri (MS)"/>
                <a:sym typeface="Calibri (MS)"/>
              </a:rPr>
              <a:t> across government, utilities and education through 14 workshops on </a:t>
            </a:r>
            <a:r>
              <a:rPr lang="en-US" b="true" sz="1200">
                <a:solidFill>
                  <a:srgbClr val="00548C"/>
                </a:solidFill>
                <a:latin typeface="Calibri (MS) Bold"/>
                <a:ea typeface="Calibri (MS) Bold"/>
                <a:cs typeface="Calibri (MS) Bold"/>
                <a:sym typeface="Calibri (MS) Bold"/>
              </a:rPr>
              <a:t>gender equality and gender impact assessments</a:t>
            </a:r>
            <a:r>
              <a:rPr lang="en-US" sz="1200">
                <a:solidFill>
                  <a:srgbClr val="152E53"/>
                </a:solidFill>
                <a:latin typeface="Calibri (MS)"/>
                <a:ea typeface="Calibri (MS)"/>
                <a:cs typeface="Calibri (MS)"/>
                <a:sym typeface="Calibri (MS)"/>
              </a:rPr>
              <a:t> (GIAs). Participants from the Department of Health, Yarra Valley Water and Box Hill Institute reported greater confidence to conduct GIAs. </a:t>
            </a:r>
          </a:p>
        </p:txBody>
      </p:sp>
      <p:sp>
        <p:nvSpPr>
          <p:cNvPr name="TextBox 15" id="15"/>
          <p:cNvSpPr txBox="true"/>
          <p:nvPr/>
        </p:nvSpPr>
        <p:spPr>
          <a:xfrm rot="0">
            <a:off x="6127066" y="1256637"/>
            <a:ext cx="3481437" cy="1216914"/>
          </a:xfrm>
          <a:prstGeom prst="rect">
            <a:avLst/>
          </a:prstGeom>
        </p:spPr>
        <p:txBody>
          <a:bodyPr anchor="t" rtlCol="false" tIns="0" lIns="0" bIns="0" rIns="0">
            <a:spAutoFit/>
          </a:bodyPr>
          <a:lstStyle/>
          <a:p>
            <a:pPr algn="l">
              <a:lnSpc>
                <a:spcPts val="1608"/>
              </a:lnSpc>
              <a:spcBef>
                <a:spcPct val="0"/>
              </a:spcBef>
            </a:pPr>
            <a:r>
              <a:rPr lang="en-US" b="true" sz="1200" strike="noStrike" u="none">
                <a:solidFill>
                  <a:srgbClr val="00548C"/>
                </a:solidFill>
                <a:latin typeface="Calibri (MS) Bold"/>
                <a:ea typeface="Calibri (MS) Bold"/>
                <a:cs typeface="Calibri (MS) Bold"/>
                <a:sym typeface="Calibri (MS) Bold"/>
              </a:rPr>
              <a:t>Yarra Ranges Council </a:t>
            </a:r>
            <a:r>
              <a:rPr lang="en-US" sz="1200" strike="noStrike" u="none">
                <a:solidFill>
                  <a:srgbClr val="152E53"/>
                </a:solidFill>
                <a:latin typeface="Calibri (MS)"/>
                <a:ea typeface="Calibri (MS)"/>
                <a:cs typeface="Calibri (MS)"/>
                <a:sym typeface="Calibri (MS)"/>
              </a:rPr>
              <a:t>on their Disability Action Plan 2025–2029.</a:t>
            </a:r>
          </a:p>
          <a:p>
            <a:pPr algn="l">
              <a:lnSpc>
                <a:spcPts val="1608"/>
              </a:lnSpc>
              <a:spcBef>
                <a:spcPct val="0"/>
              </a:spcBef>
            </a:pPr>
            <a:r>
              <a:rPr lang="en-US" b="true" sz="1200" strike="noStrike" u="none">
                <a:solidFill>
                  <a:srgbClr val="00548C"/>
                </a:solidFill>
                <a:latin typeface="Calibri (MS) Bold"/>
                <a:ea typeface="Calibri (MS) Bold"/>
                <a:cs typeface="Calibri (MS) Bold"/>
                <a:sym typeface="Calibri (MS) Bold"/>
              </a:rPr>
              <a:t>Women’s Health Goulburn North East</a:t>
            </a:r>
            <a:r>
              <a:rPr lang="en-US" sz="1200" strike="noStrike" u="none">
                <a:solidFill>
                  <a:srgbClr val="152E53"/>
                </a:solidFill>
                <a:latin typeface="Calibri (MS)"/>
                <a:ea typeface="Calibri (MS)"/>
                <a:cs typeface="Calibri (MS)"/>
                <a:sym typeface="Calibri (MS)"/>
              </a:rPr>
              <a:t> on planning tools for councils.</a:t>
            </a:r>
          </a:p>
          <a:p>
            <a:pPr algn="l" marL="0" indent="0" lvl="1">
              <a:lnSpc>
                <a:spcPts val="1608"/>
              </a:lnSpc>
              <a:spcBef>
                <a:spcPct val="0"/>
              </a:spcBef>
            </a:pPr>
            <a:r>
              <a:rPr lang="en-US" b="true" sz="1200" strike="noStrike" u="none">
                <a:solidFill>
                  <a:srgbClr val="00548C"/>
                </a:solidFill>
                <a:latin typeface="Calibri (MS) Bold"/>
                <a:ea typeface="Calibri (MS) Bold"/>
                <a:cs typeface="Calibri (MS) Bold"/>
                <a:sym typeface="Calibri (MS) Bold"/>
              </a:rPr>
              <a:t>Yarra Valley Water</a:t>
            </a:r>
            <a:r>
              <a:rPr lang="en-US" sz="1200" strike="noStrike" u="none">
                <a:solidFill>
                  <a:srgbClr val="152E53"/>
                </a:solidFill>
                <a:latin typeface="Calibri (MS)"/>
                <a:ea typeface="Calibri (MS)"/>
                <a:cs typeface="Calibri (MS)"/>
                <a:sym typeface="Calibri (MS)"/>
              </a:rPr>
              <a:t> to improve equity in its $1.2 billion maintenance contract. </a:t>
            </a:r>
          </a:p>
        </p:txBody>
      </p:sp>
      <p:sp>
        <p:nvSpPr>
          <p:cNvPr name="TextBox 16" id="16"/>
          <p:cNvSpPr txBox="true"/>
          <p:nvPr/>
        </p:nvSpPr>
        <p:spPr>
          <a:xfrm rot="0">
            <a:off x="252562" y="4435240"/>
            <a:ext cx="1673521" cy="345567"/>
          </a:xfrm>
          <a:prstGeom prst="rect">
            <a:avLst/>
          </a:prstGeom>
        </p:spPr>
        <p:txBody>
          <a:bodyPr anchor="t" rtlCol="false" tIns="0" lIns="0" bIns="0" rIns="0">
            <a:spAutoFit/>
          </a:bodyPr>
          <a:lstStyle/>
          <a:p>
            <a:pPr algn="r">
              <a:lnSpc>
                <a:spcPts val="1344"/>
              </a:lnSpc>
            </a:pPr>
            <a:r>
              <a:rPr lang="en-US" sz="1200">
                <a:solidFill>
                  <a:srgbClr val="00548C"/>
                </a:solidFill>
                <a:latin typeface="Calibri (MS)"/>
                <a:ea typeface="Calibri (MS)"/>
                <a:cs typeface="Calibri (MS)"/>
                <a:sym typeface="Calibri (MS)"/>
              </a:rPr>
              <a:t>Gender equality</a:t>
            </a:r>
          </a:p>
          <a:p>
            <a:pPr algn="r">
              <a:lnSpc>
                <a:spcPts val="1344"/>
              </a:lnSpc>
            </a:pPr>
            <a:r>
              <a:rPr lang="en-US" sz="1200">
                <a:solidFill>
                  <a:srgbClr val="00548C"/>
                </a:solidFill>
                <a:latin typeface="Calibri (MS)"/>
                <a:ea typeface="Calibri (MS)"/>
                <a:cs typeface="Calibri (MS)"/>
                <a:sym typeface="Calibri (MS)"/>
              </a:rPr>
              <a:t>training participant</a:t>
            </a:r>
          </a:p>
        </p:txBody>
      </p:sp>
      <p:sp>
        <p:nvSpPr>
          <p:cNvPr name="TextBox 17" id="17"/>
          <p:cNvSpPr txBox="true"/>
          <p:nvPr/>
        </p:nvSpPr>
        <p:spPr>
          <a:xfrm rot="0">
            <a:off x="1126602" y="6593621"/>
            <a:ext cx="3373099" cy="183642"/>
          </a:xfrm>
          <a:prstGeom prst="rect">
            <a:avLst/>
          </a:prstGeom>
        </p:spPr>
        <p:txBody>
          <a:bodyPr anchor="t" rtlCol="false" tIns="0" lIns="0" bIns="0" rIns="0">
            <a:spAutoFit/>
          </a:bodyPr>
          <a:lstStyle/>
          <a:p>
            <a:pPr algn="r">
              <a:lnSpc>
                <a:spcPts val="1344"/>
              </a:lnSpc>
            </a:pPr>
            <a:r>
              <a:rPr lang="en-US" sz="1200">
                <a:solidFill>
                  <a:srgbClr val="00548C"/>
                </a:solidFill>
                <a:latin typeface="Calibri (MS)"/>
                <a:ea typeface="Calibri (MS)"/>
                <a:cs typeface="Calibri (MS)"/>
                <a:sym typeface="Calibri (MS)"/>
              </a:rPr>
              <a:t>Gender equality training participant</a:t>
            </a:r>
          </a:p>
        </p:txBody>
      </p:sp>
      <p:grpSp>
        <p:nvGrpSpPr>
          <p:cNvPr name="Group 18" id="18"/>
          <p:cNvGrpSpPr/>
          <p:nvPr/>
        </p:nvGrpSpPr>
        <p:grpSpPr>
          <a:xfrm rot="0">
            <a:off x="8007947" y="3190022"/>
            <a:ext cx="2684053" cy="3517515"/>
            <a:chOff x="0" y="0"/>
            <a:chExt cx="502328" cy="658313"/>
          </a:xfrm>
        </p:grpSpPr>
        <p:sp>
          <p:nvSpPr>
            <p:cNvPr name="Freeform 19" id="19" descr="A person exercising with a pink ribbon in a gym"/>
            <p:cNvSpPr/>
            <p:nvPr/>
          </p:nvSpPr>
          <p:spPr>
            <a:xfrm flipH="false" flipV="false" rot="0">
              <a:off x="0" y="0"/>
              <a:ext cx="502328" cy="658313"/>
            </a:xfrm>
            <a:custGeom>
              <a:avLst/>
              <a:gdLst/>
              <a:ahLst/>
              <a:cxnLst/>
              <a:rect r="r" b="b" t="t" l="l"/>
              <a:pathLst>
                <a:path h="658313" w="502328">
                  <a:moveTo>
                    <a:pt x="0" y="0"/>
                  </a:moveTo>
                  <a:lnTo>
                    <a:pt x="502328" y="0"/>
                  </a:lnTo>
                  <a:lnTo>
                    <a:pt x="502328" y="658313"/>
                  </a:lnTo>
                  <a:lnTo>
                    <a:pt x="0" y="658313"/>
                  </a:lnTo>
                  <a:close/>
                </a:path>
              </a:pathLst>
            </a:custGeom>
            <a:blipFill>
              <a:blip r:embed="rId8"/>
              <a:stretch>
                <a:fillRect l="-48350" t="0" r="-48350" b="0"/>
              </a:stretch>
            </a:blipFill>
          </p:spPr>
        </p:sp>
      </p:grpSp>
      <p:sp>
        <p:nvSpPr>
          <p:cNvPr name="TextBox 20" id="20"/>
          <p:cNvSpPr txBox="true"/>
          <p:nvPr/>
        </p:nvSpPr>
        <p:spPr>
          <a:xfrm rot="0">
            <a:off x="461418" y="1180742"/>
            <a:ext cx="4553828" cy="1213866"/>
          </a:xfrm>
          <a:prstGeom prst="rect">
            <a:avLst/>
          </a:prstGeom>
        </p:spPr>
        <p:txBody>
          <a:bodyPr anchor="t" rtlCol="false" tIns="0" lIns="0" bIns="0" rIns="0">
            <a:spAutoFit/>
          </a:bodyPr>
          <a:lstStyle/>
          <a:p>
            <a:pPr algn="just">
              <a:lnSpc>
                <a:spcPts val="1632"/>
              </a:lnSpc>
            </a:pPr>
            <a:r>
              <a:rPr lang="en-US" sz="1200">
                <a:solidFill>
                  <a:srgbClr val="152E53"/>
                </a:solidFill>
                <a:latin typeface="Calibri (MS)"/>
                <a:ea typeface="Calibri (MS)"/>
                <a:cs typeface="Calibri (MS)"/>
                <a:sym typeface="Calibri (MS)"/>
              </a:rPr>
              <a:t>We participated in </a:t>
            </a:r>
            <a:r>
              <a:rPr lang="en-US" sz="1200" b="true">
                <a:solidFill>
                  <a:srgbClr val="00548C"/>
                </a:solidFill>
                <a:latin typeface="Calibri (MS) Bold"/>
                <a:ea typeface="Calibri (MS) Bold"/>
                <a:cs typeface="Calibri (MS) Bold"/>
                <a:sym typeface="Calibri (MS) Bold"/>
              </a:rPr>
              <a:t>Training for Respect</a:t>
            </a:r>
            <a:r>
              <a:rPr lang="en-US" sz="1200">
                <a:solidFill>
                  <a:srgbClr val="152E53"/>
                </a:solidFill>
                <a:latin typeface="Calibri (MS)"/>
                <a:ea typeface="Calibri (MS)"/>
                <a:cs typeface="Calibri (MS)"/>
                <a:sym typeface="Calibri (MS)"/>
              </a:rPr>
              <a:t>, a project led by Women’s Health in the South East and funded by WorkSafe Victoria’s WorkWell Respect Fund, to prevent sexual harassment and gendered violence in the vocational education sector. We delivered training to </a:t>
            </a:r>
            <a:r>
              <a:rPr lang="en-US" sz="1200" b="true">
                <a:solidFill>
                  <a:srgbClr val="00548C"/>
                </a:solidFill>
                <a:latin typeface="Calibri (MS) Bold"/>
                <a:ea typeface="Calibri (MS) Bold"/>
                <a:cs typeface="Calibri (MS) Bold"/>
                <a:sym typeface="Calibri (MS) Bold"/>
              </a:rPr>
              <a:t>154 staff and students</a:t>
            </a:r>
            <a:r>
              <a:rPr lang="en-US" sz="1200">
                <a:solidFill>
                  <a:srgbClr val="152E53"/>
                </a:solidFill>
                <a:latin typeface="Calibri (MS)"/>
                <a:ea typeface="Calibri (MS)"/>
                <a:cs typeface="Calibri (MS)"/>
                <a:sym typeface="Calibri (MS)"/>
              </a:rPr>
              <a:t>, alongside online learning and resources to help foster safe, respectful learning environments. </a:t>
            </a:r>
          </a:p>
        </p:txBody>
      </p:sp>
      <p:sp>
        <p:nvSpPr>
          <p:cNvPr name="TextBox 21" id="21"/>
          <p:cNvSpPr txBox="true"/>
          <p:nvPr/>
        </p:nvSpPr>
        <p:spPr>
          <a:xfrm rot="0">
            <a:off x="5745717" y="858816"/>
            <a:ext cx="4125637" cy="345567"/>
          </a:xfrm>
          <a:prstGeom prst="rect">
            <a:avLst/>
          </a:prstGeom>
        </p:spPr>
        <p:txBody>
          <a:bodyPr anchor="t" rtlCol="false" tIns="0" lIns="0" bIns="0" rIns="0">
            <a:spAutoFit/>
          </a:bodyPr>
          <a:lstStyle/>
          <a:p>
            <a:pPr algn="l">
              <a:lnSpc>
                <a:spcPts val="1344"/>
              </a:lnSpc>
              <a:spcBef>
                <a:spcPct val="0"/>
              </a:spcBef>
            </a:pPr>
            <a:r>
              <a:rPr lang="en-US" sz="1200">
                <a:solidFill>
                  <a:srgbClr val="152E53"/>
                </a:solidFill>
                <a:latin typeface="Calibri (MS)"/>
                <a:ea typeface="Calibri (MS)"/>
                <a:cs typeface="Calibri (MS)"/>
                <a:sym typeface="Calibri (MS)"/>
              </a:rPr>
              <a:t>We provided specialist gender equality services, including our work with: </a:t>
            </a:r>
          </a:p>
        </p:txBody>
      </p:sp>
      <p:sp>
        <p:nvSpPr>
          <p:cNvPr name="TextBox 22" id="22"/>
          <p:cNvSpPr txBox="true"/>
          <p:nvPr/>
        </p:nvSpPr>
        <p:spPr>
          <a:xfrm rot="0">
            <a:off x="5745717" y="2568801"/>
            <a:ext cx="4624314"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Chronic disease prevention</a:t>
            </a:r>
          </a:p>
        </p:txBody>
      </p:sp>
      <p:sp>
        <p:nvSpPr>
          <p:cNvPr name="TextBox 23" id="23"/>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61418" y="557125"/>
            <a:ext cx="4254061"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Prevention of violence against women</a:t>
            </a:r>
          </a:p>
        </p:txBody>
      </p:sp>
      <p:sp>
        <p:nvSpPr>
          <p:cNvPr name="TextBox 3" id="3"/>
          <p:cNvSpPr txBox="true"/>
          <p:nvPr/>
        </p:nvSpPr>
        <p:spPr>
          <a:xfrm rot="0">
            <a:off x="461418" y="1115437"/>
            <a:ext cx="4818663" cy="2116455"/>
          </a:xfrm>
          <a:prstGeom prst="rect">
            <a:avLst/>
          </a:prstGeom>
        </p:spPr>
        <p:txBody>
          <a:bodyPr anchor="t" rtlCol="false" tIns="0" lIns="0" bIns="0" rIns="0">
            <a:spAutoFit/>
          </a:bodyPr>
          <a:lstStyle/>
          <a:p>
            <a:pPr algn="just">
              <a:lnSpc>
                <a:spcPts val="1500"/>
              </a:lnSpc>
            </a:pPr>
            <a:r>
              <a:rPr lang="en-US" sz="1200" b="true">
                <a:solidFill>
                  <a:srgbClr val="00548C"/>
                </a:solidFill>
                <a:latin typeface="Calibri (MS) Bold"/>
                <a:ea typeface="Calibri (MS) Bold"/>
                <a:cs typeface="Calibri (MS) Bold"/>
                <a:sym typeface="Calibri (MS) Bold"/>
              </a:rPr>
              <a:t>21 active bystander sessions</a:t>
            </a:r>
            <a:r>
              <a:rPr lang="en-US" sz="1200" b="true">
                <a:solidFill>
                  <a:srgbClr val="152E53"/>
                </a:solidFill>
                <a:latin typeface="Calibri (MS) Bold"/>
                <a:ea typeface="Calibri (MS) Bold"/>
                <a:cs typeface="Calibri (MS) Bold"/>
                <a:sym typeface="Calibri (MS) Bold"/>
              </a:rPr>
              <a:t> </a:t>
            </a:r>
            <a:r>
              <a:rPr lang="en-US" sz="1200">
                <a:solidFill>
                  <a:srgbClr val="152E53"/>
                </a:solidFill>
                <a:latin typeface="Calibri (MS)"/>
                <a:ea typeface="Calibri (MS)"/>
                <a:cs typeface="Calibri (MS)"/>
                <a:sym typeface="Calibri (MS)"/>
              </a:rPr>
              <a:t>reached</a:t>
            </a:r>
            <a:r>
              <a:rPr lang="en-US" sz="1200" b="true">
                <a:solidFill>
                  <a:srgbClr val="00548C"/>
                </a:solidFill>
                <a:latin typeface="Calibri (MS) Bold"/>
                <a:ea typeface="Calibri (MS) Bold"/>
                <a:cs typeface="Calibri (MS) Bold"/>
                <a:sym typeface="Calibri (MS) Bold"/>
              </a:rPr>
              <a:t> 496 people</a:t>
            </a:r>
            <a:r>
              <a:rPr lang="en-US" sz="1200">
                <a:solidFill>
                  <a:srgbClr val="152E53"/>
                </a:solidFill>
                <a:latin typeface="Calibri (MS)"/>
                <a:ea typeface="Calibri (MS)"/>
                <a:cs typeface="Calibri (MS)"/>
                <a:sym typeface="Calibri (MS)"/>
              </a:rPr>
              <a:t> from councils and state government, including </a:t>
            </a:r>
            <a:r>
              <a:rPr lang="en-US" sz="1200" b="true">
                <a:solidFill>
                  <a:srgbClr val="00548C"/>
                </a:solidFill>
                <a:latin typeface="Calibri (MS) Bold"/>
                <a:ea typeface="Calibri (MS) Bold"/>
                <a:cs typeface="Calibri (MS) Bold"/>
                <a:sym typeface="Calibri (MS) Bold"/>
              </a:rPr>
              <a:t>95% of Yarra Ranges Council staff</a:t>
            </a:r>
            <a:r>
              <a:rPr lang="en-US" sz="1200">
                <a:solidFill>
                  <a:srgbClr val="152E53"/>
                </a:solidFill>
                <a:latin typeface="Calibri (MS)"/>
                <a:ea typeface="Calibri (MS)"/>
                <a:cs typeface="Calibri (MS)"/>
                <a:sym typeface="Calibri (MS)"/>
              </a:rPr>
              <a:t>.</a:t>
            </a:r>
            <a:r>
              <a:rPr lang="en-US" sz="1200" b="true">
                <a:solidFill>
                  <a:srgbClr val="152E53"/>
                </a:solidFill>
                <a:latin typeface="Calibri (MS) Bold"/>
                <a:ea typeface="Calibri (MS) Bold"/>
                <a:cs typeface="Calibri (MS) Bold"/>
                <a:sym typeface="Calibri (MS) Bold"/>
              </a:rPr>
              <a:t> </a:t>
            </a:r>
            <a:r>
              <a:rPr lang="en-US" sz="1200">
                <a:solidFill>
                  <a:srgbClr val="152E53"/>
                </a:solidFill>
                <a:latin typeface="Calibri (MS)"/>
                <a:ea typeface="Calibri (MS)"/>
                <a:cs typeface="Calibri (MS)"/>
                <a:sym typeface="Calibri (MS)"/>
              </a:rPr>
              <a:t>Participants gained confidence to challenge disrespect. </a:t>
            </a:r>
          </a:p>
          <a:p>
            <a:pPr algn="just">
              <a:lnSpc>
                <a:spcPts val="1500"/>
              </a:lnSpc>
            </a:pPr>
          </a:p>
          <a:p>
            <a:pPr algn="just">
              <a:lnSpc>
                <a:spcPts val="1500"/>
              </a:lnSpc>
            </a:pPr>
            <a:r>
              <a:rPr lang="en-US" b="true" sz="1200" u="sng">
                <a:solidFill>
                  <a:srgbClr val="00548C"/>
                </a:solidFill>
                <a:latin typeface="Calibri (MS) Bold"/>
                <a:ea typeface="Calibri (MS) Bold"/>
                <a:cs typeface="Calibri (MS) Bold"/>
                <a:sym typeface="Calibri (MS) Bold"/>
                <a:hlinkClick r:id="rId2" tooltip="https://whe.org.au/tfer/#about"/>
              </a:rPr>
              <a:t>Together for Equality and Respect</a:t>
            </a:r>
            <a:r>
              <a:rPr lang="en-US" sz="1200" b="true">
                <a:solidFill>
                  <a:srgbClr val="00548C"/>
                </a:solidFill>
                <a:latin typeface="Calibri (MS) Bold"/>
                <a:ea typeface="Calibri (MS) Bold"/>
                <a:cs typeface="Calibri (MS) Bold"/>
                <a:sym typeface="Calibri (MS) Bold"/>
              </a:rPr>
              <a:t> (TFER)</a:t>
            </a:r>
            <a:r>
              <a:rPr lang="en-US" sz="1200">
                <a:solidFill>
                  <a:srgbClr val="152E53"/>
                </a:solidFill>
                <a:latin typeface="Calibri (MS)"/>
                <a:ea typeface="Calibri (MS)"/>
                <a:cs typeface="Calibri (MS)"/>
                <a:sym typeface="Calibri (MS)"/>
              </a:rPr>
              <a:t> took great steps towards a </a:t>
            </a:r>
            <a:r>
              <a:rPr lang="en-US" sz="1200" b="true">
                <a:solidFill>
                  <a:srgbClr val="00548C"/>
                </a:solidFill>
                <a:latin typeface="Calibri (MS) Bold"/>
                <a:ea typeface="Calibri (MS) Bold"/>
                <a:cs typeface="Calibri (MS) Bold"/>
                <a:sym typeface="Calibri (MS) Bold"/>
              </a:rPr>
              <a:t>bold new plan for preventing violence against women</a:t>
            </a:r>
            <a:r>
              <a:rPr lang="en-US" sz="1200">
                <a:solidFill>
                  <a:srgbClr val="152E53"/>
                </a:solidFill>
                <a:latin typeface="Calibri (MS)"/>
                <a:ea typeface="Calibri (MS)"/>
                <a:cs typeface="Calibri (MS)"/>
                <a:sym typeface="Calibri (MS)"/>
              </a:rPr>
              <a:t>. We undertook extensive consultation with partners and the community to inform the partnership’s 2025–2029 strategy. TFER currently has 35 member organisations.</a:t>
            </a:r>
          </a:p>
          <a:p>
            <a:pPr algn="just">
              <a:lnSpc>
                <a:spcPts val="1500"/>
              </a:lnSpc>
            </a:pPr>
          </a:p>
          <a:p>
            <a:pPr algn="just">
              <a:lnSpc>
                <a:spcPts val="1500"/>
              </a:lnSpc>
            </a:pPr>
            <a:r>
              <a:rPr lang="en-US" sz="1200">
                <a:solidFill>
                  <a:srgbClr val="152E53"/>
                </a:solidFill>
                <a:latin typeface="Calibri (MS)"/>
                <a:ea typeface="Calibri (MS)"/>
                <a:cs typeface="Calibri (MS)"/>
                <a:sym typeface="Calibri (MS)"/>
              </a:rPr>
              <a:t>In partnership with TFER and others, we delivered five impactful </a:t>
            </a:r>
            <a:r>
              <a:rPr lang="en-US" sz="1200" b="true">
                <a:solidFill>
                  <a:srgbClr val="00548C"/>
                </a:solidFill>
                <a:latin typeface="Calibri (MS) Bold"/>
                <a:ea typeface="Calibri (MS) Bold"/>
                <a:cs typeface="Calibri (MS) Bold"/>
                <a:sym typeface="Calibri (MS) Bold"/>
              </a:rPr>
              <a:t>16 Days of Activism</a:t>
            </a:r>
            <a:r>
              <a:rPr lang="en-US" sz="1200">
                <a:solidFill>
                  <a:srgbClr val="152E53"/>
                </a:solidFill>
                <a:latin typeface="Calibri (MS)"/>
                <a:ea typeface="Calibri (MS)"/>
                <a:cs typeface="Calibri (MS)"/>
                <a:sym typeface="Calibri (MS)"/>
              </a:rPr>
              <a:t> events that reached 460 people across Melbourne’s east, including:</a:t>
            </a:r>
          </a:p>
        </p:txBody>
      </p:sp>
      <p:sp>
        <p:nvSpPr>
          <p:cNvPr name="TextBox 4" id="4"/>
          <p:cNvSpPr txBox="true"/>
          <p:nvPr/>
        </p:nvSpPr>
        <p:spPr>
          <a:xfrm rot="0">
            <a:off x="785418" y="3361524"/>
            <a:ext cx="3884899" cy="1218819"/>
          </a:xfrm>
          <a:prstGeom prst="rect">
            <a:avLst/>
          </a:prstGeom>
        </p:spPr>
        <p:txBody>
          <a:bodyPr anchor="t" rtlCol="false" tIns="0" lIns="0" bIns="0" rIns="0">
            <a:spAutoFit/>
          </a:bodyPr>
          <a:lstStyle/>
          <a:p>
            <a:pPr algn="just">
              <a:lnSpc>
                <a:spcPts val="1368"/>
              </a:lnSpc>
            </a:pPr>
            <a:r>
              <a:rPr lang="en-US" sz="1200">
                <a:solidFill>
                  <a:srgbClr val="152E53"/>
                </a:solidFill>
                <a:latin typeface="Calibri (MS)"/>
                <a:ea typeface="Calibri (MS)"/>
                <a:cs typeface="Calibri (MS)"/>
                <a:sym typeface="Calibri (MS)"/>
              </a:rPr>
              <a:t>Vital community conversations among Chin- and Mandarin-speaking women.</a:t>
            </a:r>
            <a:r>
              <a:rPr lang="en-US" sz="1200">
                <a:solidFill>
                  <a:srgbClr val="9BA5CF"/>
                </a:solidFill>
                <a:latin typeface="Calibri (MS)"/>
                <a:ea typeface="Calibri (MS)"/>
                <a:cs typeface="Calibri (MS)"/>
                <a:sym typeface="Calibri (MS)"/>
              </a:rPr>
              <a:t> </a:t>
            </a:r>
          </a:p>
          <a:p>
            <a:pPr algn="just">
              <a:lnSpc>
                <a:spcPts val="1368"/>
              </a:lnSpc>
            </a:pPr>
          </a:p>
          <a:p>
            <a:pPr algn="just">
              <a:lnSpc>
                <a:spcPts val="1368"/>
              </a:lnSpc>
            </a:pPr>
            <a:r>
              <a:rPr lang="en-US" sz="1200">
                <a:solidFill>
                  <a:srgbClr val="152E53"/>
                </a:solidFill>
                <a:latin typeface="Calibri (MS)"/>
                <a:ea typeface="Calibri (MS)"/>
                <a:cs typeface="Calibri (MS)"/>
                <a:sym typeface="Calibri (MS)"/>
              </a:rPr>
              <a:t>A Family Violence march in partnership with Boorndawan Willam Aboriginal Healing Service that saw Aboriginal Community Controlled Organisations and TFER partners walking together for respect. </a:t>
            </a:r>
          </a:p>
        </p:txBody>
      </p:sp>
      <p:sp>
        <p:nvSpPr>
          <p:cNvPr name="TextBox 5" id="5"/>
          <p:cNvSpPr txBox="true"/>
          <p:nvPr/>
        </p:nvSpPr>
        <p:spPr>
          <a:xfrm rot="0">
            <a:off x="5893594" y="2614577"/>
            <a:ext cx="4419560" cy="9719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We develo</a:t>
            </a:r>
            <a:r>
              <a:rPr lang="en-US" sz="1200">
                <a:solidFill>
                  <a:srgbClr val="152E53"/>
                </a:solidFill>
                <a:latin typeface="Calibri (MS)"/>
                <a:ea typeface="Calibri (MS)"/>
                <a:cs typeface="Calibri (MS)"/>
                <a:sym typeface="Calibri (MS)"/>
              </a:rPr>
              <a:t>ped </a:t>
            </a:r>
            <a:r>
              <a:rPr lang="en-US" sz="1200" b="true">
                <a:solidFill>
                  <a:srgbClr val="00548C"/>
                </a:solidFill>
                <a:latin typeface="Calibri (MS) Bold"/>
                <a:ea typeface="Calibri (MS) Bold"/>
                <a:cs typeface="Calibri (MS) Bold"/>
                <a:sym typeface="Calibri (MS) Bold"/>
              </a:rPr>
              <a:t>25 original resources</a:t>
            </a:r>
            <a:r>
              <a:rPr lang="en-US" sz="1200">
                <a:solidFill>
                  <a:srgbClr val="152E53"/>
                </a:solidFill>
                <a:latin typeface="Calibri (MS)"/>
                <a:ea typeface="Calibri (MS)"/>
                <a:cs typeface="Calibri (MS)"/>
                <a:sym typeface="Calibri (MS)"/>
              </a:rPr>
              <a:t> to equip partners to strengthen engagement with diverse communities. Our</a:t>
            </a:r>
            <a:r>
              <a:rPr lang="en-US" sz="1200">
                <a:solidFill>
                  <a:srgbClr val="152E53"/>
                </a:solidFill>
                <a:latin typeface="Calibri (MS)"/>
                <a:ea typeface="Calibri (MS)"/>
                <a:cs typeface="Calibri (MS)"/>
                <a:sym typeface="Calibri (MS)"/>
              </a:rPr>
              <a:t> </a:t>
            </a:r>
            <a:r>
              <a:rPr lang="en-US" sz="1200">
                <a:solidFill>
                  <a:srgbClr val="152E53"/>
                </a:solidFill>
                <a:latin typeface="Calibri (MS)"/>
                <a:ea typeface="Calibri (MS)"/>
                <a:cs typeface="Calibri (MS)"/>
                <a:sym typeface="Calibri (MS)"/>
              </a:rPr>
              <a:t>Mandarin resources alone reached</a:t>
            </a:r>
            <a:r>
              <a:rPr lang="en-US" sz="1200">
                <a:solidFill>
                  <a:srgbClr val="00548C"/>
                </a:solidFill>
                <a:latin typeface="Calibri (MS)"/>
                <a:ea typeface="Calibri (MS)"/>
                <a:cs typeface="Calibri (MS)"/>
                <a:sym typeface="Calibri (MS)"/>
              </a:rPr>
              <a:t> </a:t>
            </a:r>
            <a:r>
              <a:rPr lang="en-US" sz="1200" b="true">
                <a:solidFill>
                  <a:srgbClr val="00548C"/>
                </a:solidFill>
                <a:latin typeface="Calibri (MS) Bold"/>
                <a:ea typeface="Calibri (MS) Bold"/>
                <a:cs typeface="Calibri (MS) Bold"/>
                <a:sym typeface="Calibri (MS) Bold"/>
              </a:rPr>
              <a:t>690 WeChat users</a:t>
            </a:r>
            <a:r>
              <a:rPr lang="en-US" sz="1200">
                <a:solidFill>
                  <a:srgbClr val="000000"/>
                </a:solidFill>
                <a:latin typeface="Calibri (MS)"/>
                <a:ea typeface="Calibri (MS)"/>
                <a:cs typeface="Calibri (MS)"/>
                <a:sym typeface="Calibri (MS)"/>
              </a:rPr>
              <a:t>.</a:t>
            </a:r>
            <a:r>
              <a:rPr lang="en-US" sz="1200">
                <a:solidFill>
                  <a:srgbClr val="152E53"/>
                </a:solidFill>
                <a:latin typeface="Calibri (MS)"/>
                <a:ea typeface="Calibri (MS)"/>
                <a:cs typeface="Calibri (MS)"/>
                <a:sym typeface="Calibri (MS)"/>
              </a:rPr>
              <a:t> Translated materials are available through the Health Translations Library.</a:t>
            </a:r>
          </a:p>
          <a:p>
            <a:pPr algn="just">
              <a:lnSpc>
                <a:spcPts val="1512"/>
              </a:lnSpc>
            </a:pPr>
            <a:r>
              <a:rPr lang="en-US" sz="1200">
                <a:solidFill>
                  <a:srgbClr val="152E53"/>
                </a:solidFill>
                <a:latin typeface="Calibri (MS)"/>
                <a:ea typeface="Calibri (MS)"/>
                <a:cs typeface="Calibri (MS)"/>
                <a:sym typeface="Calibri (MS)"/>
              </a:rPr>
              <a:t> </a:t>
            </a:r>
          </a:p>
        </p:txBody>
      </p:sp>
      <p:grpSp>
        <p:nvGrpSpPr>
          <p:cNvPr name="Group 6" id="6"/>
          <p:cNvGrpSpPr/>
          <p:nvPr/>
        </p:nvGrpSpPr>
        <p:grpSpPr>
          <a:xfrm rot="0">
            <a:off x="8485942" y="3478508"/>
            <a:ext cx="3726424" cy="3129511"/>
            <a:chOff x="0" y="0"/>
            <a:chExt cx="785568" cy="659733"/>
          </a:xfrm>
        </p:grpSpPr>
        <p:sp>
          <p:nvSpPr>
            <p:cNvPr name="Freeform 7" id="7"/>
            <p:cNvSpPr/>
            <p:nvPr/>
          </p:nvSpPr>
          <p:spPr>
            <a:xfrm flipH="false" flipV="false" rot="0">
              <a:off x="0" y="0"/>
              <a:ext cx="785568" cy="659733"/>
            </a:xfrm>
            <a:custGeom>
              <a:avLst/>
              <a:gdLst/>
              <a:ahLst/>
              <a:cxnLst/>
              <a:rect r="r" b="b" t="t" l="l"/>
              <a:pathLst>
                <a:path h="659733" w="785568">
                  <a:moveTo>
                    <a:pt x="0" y="0"/>
                  </a:moveTo>
                  <a:lnTo>
                    <a:pt x="785568" y="0"/>
                  </a:lnTo>
                  <a:lnTo>
                    <a:pt x="785568" y="659733"/>
                  </a:lnTo>
                  <a:lnTo>
                    <a:pt x="0" y="659733"/>
                  </a:lnTo>
                  <a:close/>
                </a:path>
              </a:pathLst>
            </a:custGeom>
            <a:solidFill>
              <a:srgbClr val="E5E6F1"/>
            </a:solidFill>
            <a:ln w="12700">
              <a:solidFill>
                <a:srgbClr val="000000"/>
              </a:solidFill>
            </a:ln>
          </p:spPr>
        </p:sp>
      </p:grpSp>
      <p:sp>
        <p:nvSpPr>
          <p:cNvPr name="TextBox 8" id="8"/>
          <p:cNvSpPr txBox="true"/>
          <p:nvPr/>
        </p:nvSpPr>
        <p:spPr>
          <a:xfrm rot="0">
            <a:off x="8652370" y="3572394"/>
            <a:ext cx="1804784" cy="2435987"/>
          </a:xfrm>
          <a:prstGeom prst="rect">
            <a:avLst/>
          </a:prstGeom>
        </p:spPr>
        <p:txBody>
          <a:bodyPr anchor="t" rtlCol="false" tIns="0" lIns="0" bIns="0" rIns="0">
            <a:spAutoFit/>
          </a:bodyPr>
          <a:lstStyle/>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“Caring for our communities is an incredible resource. </a:t>
            </a: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This will be very helpful </a:t>
            </a: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to share with all young people, with disabilities</a:t>
            </a: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and without.</a:t>
            </a:r>
          </a:p>
          <a:p>
            <a:pPr algn="l">
              <a:lnSpc>
                <a:spcPts val="1729"/>
              </a:lnSpc>
            </a:pPr>
          </a:p>
          <a:p>
            <a:pPr algn="l">
              <a:lnSpc>
                <a:spcPts val="1729"/>
              </a:lnSpc>
            </a:pPr>
            <a:r>
              <a:rPr lang="en-US" sz="1300" i="true" b="true">
                <a:solidFill>
                  <a:srgbClr val="00548C"/>
                </a:solidFill>
                <a:latin typeface="Calibri (MS) Bold Italics"/>
                <a:ea typeface="Calibri (MS) Bold Italics"/>
                <a:cs typeface="Calibri (MS) Bold Italics"/>
                <a:sym typeface="Calibri (MS) Bold Italics"/>
              </a:rPr>
              <a:t>The breadth of these resources is very impressive.”</a:t>
            </a:r>
          </a:p>
        </p:txBody>
      </p:sp>
      <p:sp>
        <p:nvSpPr>
          <p:cNvPr name="Freeform 9" id="9"/>
          <p:cNvSpPr/>
          <p:nvPr/>
        </p:nvSpPr>
        <p:spPr>
          <a:xfrm flipH="false" flipV="false" rot="0">
            <a:off x="461418" y="3370779"/>
            <a:ext cx="221267" cy="215459"/>
          </a:xfrm>
          <a:custGeom>
            <a:avLst/>
            <a:gdLst/>
            <a:ahLst/>
            <a:cxnLst/>
            <a:rect r="r" b="b" t="t" l="l"/>
            <a:pathLst>
              <a:path h="215459" w="221267">
                <a:moveTo>
                  <a:pt x="0" y="0"/>
                </a:moveTo>
                <a:lnTo>
                  <a:pt x="221267" y="0"/>
                </a:lnTo>
                <a:lnTo>
                  <a:pt x="221267" y="215458"/>
                </a:lnTo>
                <a:lnTo>
                  <a:pt x="0" y="2154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0" id="10"/>
          <p:cNvSpPr/>
          <p:nvPr/>
        </p:nvSpPr>
        <p:spPr>
          <a:xfrm flipH="false" flipV="false" rot="0">
            <a:off x="461418" y="3867967"/>
            <a:ext cx="221267" cy="215459"/>
          </a:xfrm>
          <a:custGeom>
            <a:avLst/>
            <a:gdLst/>
            <a:ahLst/>
            <a:cxnLst/>
            <a:rect r="r" b="b" t="t" l="l"/>
            <a:pathLst>
              <a:path h="215459" w="221267">
                <a:moveTo>
                  <a:pt x="0" y="0"/>
                </a:moveTo>
                <a:lnTo>
                  <a:pt x="221267" y="0"/>
                </a:lnTo>
                <a:lnTo>
                  <a:pt x="221267" y="215459"/>
                </a:lnTo>
                <a:lnTo>
                  <a:pt x="0" y="2154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11" id="11"/>
          <p:cNvSpPr txBox="true"/>
          <p:nvPr/>
        </p:nvSpPr>
        <p:spPr>
          <a:xfrm rot="0">
            <a:off x="8830223" y="6097650"/>
            <a:ext cx="1590931" cy="345567"/>
          </a:xfrm>
          <a:prstGeom prst="rect">
            <a:avLst/>
          </a:prstGeom>
        </p:spPr>
        <p:txBody>
          <a:bodyPr anchor="t" rtlCol="false" tIns="0" lIns="0" bIns="0" rIns="0">
            <a:spAutoFit/>
          </a:bodyPr>
          <a:lstStyle/>
          <a:p>
            <a:pPr algn="r">
              <a:lnSpc>
                <a:spcPts val="1344"/>
              </a:lnSpc>
            </a:pPr>
            <a:r>
              <a:rPr lang="en-US" sz="1200">
                <a:solidFill>
                  <a:srgbClr val="00548C"/>
                </a:solidFill>
                <a:latin typeface="Calibri (MS)"/>
                <a:ea typeface="Calibri (MS)"/>
                <a:cs typeface="Calibri (MS)"/>
                <a:sym typeface="Calibri (MS)"/>
              </a:rPr>
              <a:t>Practitioner working with Disabled young people</a:t>
            </a:r>
          </a:p>
        </p:txBody>
      </p:sp>
      <p:sp>
        <p:nvSpPr>
          <p:cNvPr name="Freeform 12" id="12" descr="a group of people posing for a photo in front of a wall"/>
          <p:cNvSpPr/>
          <p:nvPr/>
        </p:nvSpPr>
        <p:spPr>
          <a:xfrm flipH="false" flipV="false" rot="0">
            <a:off x="0" y="4810663"/>
            <a:ext cx="5346000" cy="2840987"/>
          </a:xfrm>
          <a:custGeom>
            <a:avLst/>
            <a:gdLst/>
            <a:ahLst/>
            <a:cxnLst/>
            <a:rect r="r" b="b" t="t" l="l"/>
            <a:pathLst>
              <a:path h="2840987" w="5346000">
                <a:moveTo>
                  <a:pt x="0" y="0"/>
                </a:moveTo>
                <a:lnTo>
                  <a:pt x="5346000" y="0"/>
                </a:lnTo>
                <a:lnTo>
                  <a:pt x="5346000" y="2840987"/>
                </a:lnTo>
                <a:lnTo>
                  <a:pt x="0" y="2840987"/>
                </a:lnTo>
                <a:lnTo>
                  <a:pt x="0" y="0"/>
                </a:lnTo>
                <a:close/>
              </a:path>
            </a:pathLst>
          </a:custGeom>
          <a:blipFill>
            <a:blip r:embed="rId7"/>
            <a:stretch>
              <a:fillRect l="-8341" t="-50759" r="-17202" b="-6866"/>
            </a:stretch>
          </a:blipFill>
        </p:spPr>
      </p:sp>
      <p:sp>
        <p:nvSpPr>
          <p:cNvPr name="TextBox 13" id="13"/>
          <p:cNvSpPr txBox="true"/>
          <p:nvPr/>
        </p:nvSpPr>
        <p:spPr>
          <a:xfrm rot="0">
            <a:off x="5893594" y="1115437"/>
            <a:ext cx="4455560" cy="1354455"/>
          </a:xfrm>
          <a:prstGeom prst="rect">
            <a:avLst/>
          </a:prstGeom>
        </p:spPr>
        <p:txBody>
          <a:bodyPr anchor="t" rtlCol="false" tIns="0" lIns="0" bIns="0" rIns="0">
            <a:spAutoFit/>
          </a:bodyPr>
          <a:lstStyle/>
          <a:p>
            <a:pPr algn="just">
              <a:lnSpc>
                <a:spcPts val="1500"/>
              </a:lnSpc>
            </a:pPr>
            <a:r>
              <a:rPr lang="en-US" sz="1200" b="true">
                <a:solidFill>
                  <a:srgbClr val="00548C"/>
                </a:solidFill>
                <a:latin typeface="Calibri (MS) Bold"/>
                <a:ea typeface="Calibri (MS) Bold"/>
                <a:cs typeface="Calibri (MS) Bold"/>
                <a:sym typeface="Calibri (MS) Bold"/>
              </a:rPr>
              <a:t>Margins to the Mainstream</a:t>
            </a:r>
            <a:r>
              <a:rPr lang="en-US" sz="1200">
                <a:solidFill>
                  <a:srgbClr val="152E53"/>
                </a:solidFill>
                <a:latin typeface="Calibri (MS)"/>
                <a:ea typeface="Calibri (MS)"/>
                <a:cs typeface="Calibri (MS)"/>
                <a:sym typeface="Calibri (MS)"/>
              </a:rPr>
              <a:t> held a showcase and bid for the statewide expansion of this proven program to prevent violence against women with disabilities. </a:t>
            </a:r>
            <a:r>
              <a:rPr lang="en-US" sz="1200" b="true">
                <a:solidFill>
                  <a:srgbClr val="00548C"/>
                </a:solidFill>
                <a:latin typeface="Calibri (MS) Bold"/>
                <a:ea typeface="Calibri (MS) Bold"/>
                <a:cs typeface="Calibri (MS) Bold"/>
                <a:sym typeface="Calibri (MS) Bold"/>
              </a:rPr>
              <a:t>180 people</a:t>
            </a:r>
            <a:r>
              <a:rPr lang="en-US" sz="1200">
                <a:solidFill>
                  <a:srgbClr val="152E53"/>
                </a:solidFill>
                <a:latin typeface="Calibri (MS)"/>
                <a:ea typeface="Calibri (MS)"/>
                <a:cs typeface="Calibri (MS)"/>
                <a:sym typeface="Calibri (MS)"/>
              </a:rPr>
              <a:t> attended the event, run in partnership with Women with Disabilities and other women’s health services. Although the expansion bid was unsuccessful, our advocacy elevated the issue and promoted a proven solution to governments as well as health and family violence organisations.</a:t>
            </a:r>
          </a:p>
        </p:txBody>
      </p:sp>
      <p:sp>
        <p:nvSpPr>
          <p:cNvPr name="TextBox 14" id="14"/>
          <p:cNvSpPr txBox="true"/>
          <p:nvPr/>
        </p:nvSpPr>
        <p:spPr>
          <a:xfrm rot="0">
            <a:off x="5929594" y="3603049"/>
            <a:ext cx="2317034" cy="32579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Delivered in partnership with Youth Disability Advocacy Service and supported by the Victorian Government, </a:t>
            </a:r>
            <a:r>
              <a:rPr lang="en-US" sz="1200" b="true">
                <a:solidFill>
                  <a:srgbClr val="00548C"/>
                </a:solidFill>
                <a:latin typeface="Calibri (MS) Bold"/>
                <a:ea typeface="Calibri (MS) Bold"/>
                <a:cs typeface="Calibri (MS) Bold"/>
                <a:sym typeface="Calibri (MS) Bold"/>
              </a:rPr>
              <a:t>Get the Go-Ahead</a:t>
            </a:r>
            <a:r>
              <a:rPr lang="en-US" sz="1200">
                <a:solidFill>
                  <a:srgbClr val="152E53"/>
                </a:solidFill>
                <a:latin typeface="Calibri (MS)"/>
                <a:ea typeface="Calibri (MS)"/>
                <a:cs typeface="Calibri (MS)"/>
                <a:sym typeface="Calibri (MS)"/>
              </a:rPr>
              <a:t> is a deeply collaborative project to increase access to affirmative consent information, empowering young people with disabilities to make informed choices and reducing the drivers of gendered and sexual violence.</a:t>
            </a:r>
          </a:p>
          <a:p>
            <a:pPr algn="just">
              <a:lnSpc>
                <a:spcPts val="1512"/>
              </a:lnSpc>
            </a:pPr>
          </a:p>
          <a:p>
            <a:pPr algn="just">
              <a:lnSpc>
                <a:spcPts val="1512"/>
              </a:lnSpc>
            </a:pPr>
            <a:r>
              <a:rPr lang="en-US" sz="1200">
                <a:solidFill>
                  <a:srgbClr val="152E53"/>
                </a:solidFill>
                <a:latin typeface="Calibri (MS)"/>
                <a:ea typeface="Calibri (MS)"/>
                <a:cs typeface="Calibri (MS)"/>
                <a:sym typeface="Calibri (MS)"/>
              </a:rPr>
              <a:t>We launched a series of </a:t>
            </a:r>
            <a:r>
              <a:rPr lang="en-US" b="true" sz="1200" u="sng">
                <a:solidFill>
                  <a:srgbClr val="00548C"/>
                </a:solidFill>
                <a:latin typeface="Calibri (MS) Bold"/>
                <a:ea typeface="Calibri (MS) Bold"/>
                <a:cs typeface="Calibri (MS) Bold"/>
                <a:sym typeface="Calibri (MS) Bold"/>
                <a:hlinkClick r:id="rId8" tooltip="https://gtga.org.au"/>
              </a:rPr>
              <a:t>print and video resources</a:t>
            </a:r>
            <a:r>
              <a:rPr lang="en-US" sz="1200">
                <a:solidFill>
                  <a:srgbClr val="152E53"/>
                </a:solidFill>
                <a:latin typeface="Calibri (MS)"/>
                <a:ea typeface="Calibri (MS)"/>
                <a:cs typeface="Calibri (MS)"/>
                <a:sym typeface="Calibri (MS)"/>
              </a:rPr>
              <a:t>, co-designed with a dedicated team of 10 young people living with disabilities.</a:t>
            </a:r>
          </a:p>
          <a:p>
            <a:pPr algn="just">
              <a:lnSpc>
                <a:spcPts val="1512"/>
              </a:lnSpc>
            </a:pPr>
            <a:r>
              <a:rPr lang="en-US" sz="1200">
                <a:solidFill>
                  <a:srgbClr val="152E53"/>
                </a:solidFill>
                <a:latin typeface="Calibri (MS)"/>
                <a:ea typeface="Calibri (MS)"/>
                <a:cs typeface="Calibri (MS)"/>
                <a:sym typeface="Calibri (MS)"/>
              </a:rPr>
              <a:t> </a:t>
            </a:r>
          </a:p>
        </p:txBody>
      </p:sp>
      <p:sp>
        <p:nvSpPr>
          <p:cNvPr name="TextBox 15" id="15"/>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542634" y="538195"/>
            <a:ext cx="9737210"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Thank you!</a:t>
            </a:r>
          </a:p>
        </p:txBody>
      </p:sp>
      <p:grpSp>
        <p:nvGrpSpPr>
          <p:cNvPr name="Group 3" id="3"/>
          <p:cNvGrpSpPr/>
          <p:nvPr/>
        </p:nvGrpSpPr>
        <p:grpSpPr>
          <a:xfrm rot="0">
            <a:off x="7839261" y="1821239"/>
            <a:ext cx="2852739" cy="4678802"/>
            <a:chOff x="0" y="0"/>
            <a:chExt cx="601387" cy="986339"/>
          </a:xfrm>
        </p:grpSpPr>
        <p:sp>
          <p:nvSpPr>
            <p:cNvPr name="Freeform 4" id="4"/>
            <p:cNvSpPr/>
            <p:nvPr/>
          </p:nvSpPr>
          <p:spPr>
            <a:xfrm flipH="false" flipV="false" rot="0">
              <a:off x="0" y="0"/>
              <a:ext cx="601387" cy="986340"/>
            </a:xfrm>
            <a:custGeom>
              <a:avLst/>
              <a:gdLst/>
              <a:ahLst/>
              <a:cxnLst/>
              <a:rect r="r" b="b" t="t" l="l"/>
              <a:pathLst>
                <a:path h="986340" w="601387">
                  <a:moveTo>
                    <a:pt x="0" y="0"/>
                  </a:moveTo>
                  <a:lnTo>
                    <a:pt x="601387" y="0"/>
                  </a:lnTo>
                  <a:lnTo>
                    <a:pt x="601387" y="986340"/>
                  </a:lnTo>
                  <a:lnTo>
                    <a:pt x="0" y="986340"/>
                  </a:lnTo>
                  <a:close/>
                </a:path>
              </a:pathLst>
            </a:custGeom>
            <a:solidFill>
              <a:srgbClr val="E5E6F1"/>
            </a:solidFill>
            <a:ln w="12700">
              <a:solidFill>
                <a:srgbClr val="000000"/>
              </a:solidFill>
            </a:ln>
          </p:spPr>
        </p:sp>
      </p:grpSp>
      <p:sp>
        <p:nvSpPr>
          <p:cNvPr name="TextBox 5" id="5"/>
          <p:cNvSpPr txBox="true"/>
          <p:nvPr/>
        </p:nvSpPr>
        <p:spPr>
          <a:xfrm rot="0">
            <a:off x="8006912" y="1983304"/>
            <a:ext cx="2450122" cy="3648837"/>
          </a:xfrm>
          <a:prstGeom prst="rect">
            <a:avLst/>
          </a:prstGeom>
        </p:spPr>
        <p:txBody>
          <a:bodyPr anchor="t" rtlCol="false" tIns="0" lIns="0" bIns="0" rIns="0">
            <a:spAutoFit/>
          </a:bodyPr>
          <a:lstStyle/>
          <a:p>
            <a:pPr algn="just">
              <a:lnSpc>
                <a:spcPts val="1448"/>
              </a:lnSpc>
            </a:pPr>
            <a:r>
              <a:rPr lang="en-US" sz="1149">
                <a:solidFill>
                  <a:srgbClr val="152E53"/>
                </a:solidFill>
                <a:latin typeface="Calibri (MS)"/>
                <a:ea typeface="Calibri (MS)"/>
                <a:cs typeface="Calibri (MS)"/>
                <a:sym typeface="Calibri (MS)"/>
              </a:rPr>
              <a:t>Our impact in 2024–2025 was made possible by funding and grants from: </a:t>
            </a:r>
          </a:p>
          <a:p>
            <a:pPr algn="just">
              <a:lnSpc>
                <a:spcPts val="1448"/>
              </a:lnSpc>
            </a:pPr>
          </a:p>
          <a:p>
            <a:pPr algn="l">
              <a:lnSpc>
                <a:spcPts val="1448"/>
              </a:lnSpc>
            </a:pPr>
            <a:r>
              <a:rPr lang="en-US" sz="1149">
                <a:solidFill>
                  <a:srgbClr val="152E53"/>
                </a:solidFill>
                <a:latin typeface="Calibri (MS)"/>
                <a:ea typeface="Calibri (MS)"/>
                <a:cs typeface="Calibri (MS)"/>
                <a:sym typeface="Calibri (MS)"/>
              </a:rPr>
              <a:t>D</a:t>
            </a:r>
            <a:r>
              <a:rPr lang="en-US" sz="1149">
                <a:solidFill>
                  <a:srgbClr val="152E53"/>
                </a:solidFill>
                <a:latin typeface="Calibri (MS)"/>
                <a:ea typeface="Calibri (MS)"/>
                <a:cs typeface="Calibri (MS)"/>
                <a:sym typeface="Calibri (MS)"/>
              </a:rPr>
              <a:t>epartment of Health</a:t>
            </a:r>
          </a:p>
          <a:p>
            <a:pPr algn="l">
              <a:lnSpc>
                <a:spcPts val="1448"/>
              </a:lnSpc>
            </a:pPr>
            <a:r>
              <a:rPr lang="en-US" sz="1149">
                <a:solidFill>
                  <a:srgbClr val="152E53"/>
                </a:solidFill>
                <a:latin typeface="Calibri (MS)"/>
                <a:ea typeface="Calibri (MS)"/>
                <a:cs typeface="Calibri (MS)"/>
                <a:sym typeface="Calibri (MS)"/>
              </a:rPr>
              <a:t>Department of Families, Fairness and Housing </a:t>
            </a:r>
          </a:p>
          <a:p>
            <a:pPr algn="l">
              <a:lnSpc>
                <a:spcPts val="1448"/>
              </a:lnSpc>
            </a:pPr>
            <a:r>
              <a:rPr lang="en-US" sz="1149">
                <a:solidFill>
                  <a:srgbClr val="152E53"/>
                </a:solidFill>
                <a:latin typeface="Calibri (MS)"/>
                <a:ea typeface="Calibri (MS)"/>
                <a:cs typeface="Calibri (MS)"/>
                <a:sym typeface="Calibri (MS)"/>
              </a:rPr>
              <a:t>Office for Women</a:t>
            </a:r>
          </a:p>
          <a:p>
            <a:pPr algn="l">
              <a:lnSpc>
                <a:spcPts val="1448"/>
              </a:lnSpc>
            </a:pPr>
            <a:r>
              <a:rPr lang="en-US" sz="1149">
                <a:solidFill>
                  <a:srgbClr val="152E53"/>
                </a:solidFill>
                <a:latin typeface="Calibri (MS)"/>
                <a:ea typeface="Calibri (MS)"/>
                <a:cs typeface="Calibri (MS)"/>
                <a:sym typeface="Calibri (MS)"/>
              </a:rPr>
              <a:t>Department of Justice and Community  Safety</a:t>
            </a:r>
          </a:p>
          <a:p>
            <a:pPr algn="l">
              <a:lnSpc>
                <a:spcPts val="1448"/>
              </a:lnSpc>
            </a:pPr>
            <a:r>
              <a:rPr lang="en-US" sz="1149">
                <a:solidFill>
                  <a:srgbClr val="152E53"/>
                </a:solidFill>
                <a:latin typeface="Calibri (MS)"/>
                <a:ea typeface="Calibri (MS)"/>
                <a:cs typeface="Calibri (MS)"/>
                <a:sym typeface="Calibri (MS)"/>
              </a:rPr>
              <a:t>North East Public Health Unit (NEPHU)</a:t>
            </a:r>
          </a:p>
          <a:p>
            <a:pPr algn="l">
              <a:lnSpc>
                <a:spcPts val="1448"/>
              </a:lnSpc>
            </a:pPr>
            <a:r>
              <a:rPr lang="en-US" sz="1149">
                <a:solidFill>
                  <a:srgbClr val="152E53"/>
                </a:solidFill>
                <a:latin typeface="Calibri (MS)"/>
                <a:ea typeface="Calibri (MS)"/>
                <a:cs typeface="Calibri (MS)"/>
                <a:sym typeface="Calibri (MS)"/>
              </a:rPr>
              <a:t>Respect Victoria</a:t>
            </a:r>
          </a:p>
          <a:p>
            <a:pPr algn="l">
              <a:lnSpc>
                <a:spcPts val="1448"/>
              </a:lnSpc>
            </a:pPr>
            <a:r>
              <a:rPr lang="en-US" sz="1149">
                <a:solidFill>
                  <a:srgbClr val="152E53"/>
                </a:solidFill>
                <a:latin typeface="Calibri (MS)"/>
                <a:ea typeface="Calibri (MS)"/>
                <a:cs typeface="Calibri (MS)"/>
                <a:sym typeface="Calibri (MS)"/>
              </a:rPr>
              <a:t>Safe &amp; Equal</a:t>
            </a:r>
          </a:p>
          <a:p>
            <a:pPr algn="just">
              <a:lnSpc>
                <a:spcPts val="1448"/>
              </a:lnSpc>
            </a:pPr>
            <a:r>
              <a:rPr lang="en-US" sz="1149">
                <a:solidFill>
                  <a:srgbClr val="152E53"/>
                </a:solidFill>
                <a:latin typeface="Calibri (MS)"/>
                <a:ea typeface="Calibri (MS)"/>
                <a:cs typeface="Calibri (MS)"/>
                <a:sym typeface="Calibri (MS)"/>
              </a:rPr>
              <a:t>WorkSafe</a:t>
            </a:r>
          </a:p>
          <a:p>
            <a:pPr algn="just">
              <a:lnSpc>
                <a:spcPts val="1448"/>
              </a:lnSpc>
            </a:pPr>
          </a:p>
          <a:p>
            <a:pPr algn="just">
              <a:lnSpc>
                <a:spcPts val="1448"/>
              </a:lnSpc>
            </a:pPr>
            <a:r>
              <a:rPr lang="en-US" sz="1149">
                <a:solidFill>
                  <a:srgbClr val="152E53"/>
                </a:solidFill>
                <a:latin typeface="Calibri (MS)"/>
                <a:ea typeface="Calibri (MS)"/>
                <a:cs typeface="Calibri (MS)"/>
                <a:sym typeface="Calibri (MS)"/>
              </a:rPr>
              <a:t>We also thank the organisations that engaged our consultancy services. Proceeds from this work are reinvested into programs and projects that advance gender equality and positive social change for women and girls.</a:t>
            </a:r>
          </a:p>
        </p:txBody>
      </p:sp>
      <p:sp>
        <p:nvSpPr>
          <p:cNvPr name="TextBox 6" id="6"/>
          <p:cNvSpPr txBox="true"/>
          <p:nvPr/>
        </p:nvSpPr>
        <p:spPr>
          <a:xfrm rot="0">
            <a:off x="542634" y="1111808"/>
            <a:ext cx="6350589" cy="7814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We acknowledge the invaluable contribution of </a:t>
            </a:r>
            <a:r>
              <a:rPr lang="en-US" sz="1200" b="true">
                <a:solidFill>
                  <a:srgbClr val="00548C"/>
                </a:solidFill>
                <a:latin typeface="Calibri (MS) Bold"/>
                <a:ea typeface="Calibri (MS) Bold"/>
                <a:cs typeface="Calibri (MS) Bold"/>
                <a:sym typeface="Calibri (MS) Bold"/>
              </a:rPr>
              <a:t>our peers and partners</a:t>
            </a:r>
            <a:r>
              <a:rPr lang="en-US" sz="1200">
                <a:solidFill>
                  <a:srgbClr val="152E53"/>
                </a:solidFill>
                <a:latin typeface="Calibri (MS)"/>
                <a:ea typeface="Calibri (MS)"/>
                <a:cs typeface="Calibri (MS)"/>
                <a:sym typeface="Calibri (MS)"/>
              </a:rPr>
              <a:t> to enhancing women’s health, safety and wellbeing.</a:t>
            </a:r>
          </a:p>
          <a:p>
            <a:pPr algn="just">
              <a:lnSpc>
                <a:spcPts val="1512"/>
              </a:lnSpc>
            </a:pPr>
          </a:p>
          <a:p>
            <a:pPr algn="just">
              <a:lnSpc>
                <a:spcPts val="1512"/>
              </a:lnSpc>
            </a:pPr>
          </a:p>
        </p:txBody>
      </p:sp>
      <p:sp>
        <p:nvSpPr>
          <p:cNvPr name="TextBox 7" id="7"/>
          <p:cNvSpPr txBox="true"/>
          <p:nvPr/>
        </p:nvSpPr>
        <p:spPr>
          <a:xfrm rot="0">
            <a:off x="4275724" y="1792664"/>
            <a:ext cx="3388288" cy="5163693"/>
          </a:xfrm>
          <a:prstGeom prst="rect">
            <a:avLst/>
          </a:prstGeom>
        </p:spPr>
        <p:txBody>
          <a:bodyPr anchor="t" rtlCol="false" tIns="0" lIns="0" bIns="0" rIns="0">
            <a:spAutoFit/>
          </a:bodyPr>
          <a:lstStyle/>
          <a:p>
            <a:pPr algn="l">
              <a:lnSpc>
                <a:spcPts val="1386"/>
              </a:lnSpc>
            </a:pPr>
            <a:r>
              <a:rPr lang="en-US" sz="1100" b="true">
                <a:solidFill>
                  <a:srgbClr val="152E53"/>
                </a:solidFill>
                <a:latin typeface="Calibri (MS) Bold"/>
                <a:ea typeface="Calibri (MS) Bold"/>
                <a:cs typeface="Calibri (MS) Bold"/>
                <a:sym typeface="Calibri (MS) Bold"/>
              </a:rPr>
              <a:t>Mitcham Christian Church</a:t>
            </a:r>
          </a:p>
          <a:p>
            <a:pPr algn="l">
              <a:lnSpc>
                <a:spcPts val="1386"/>
              </a:lnSpc>
            </a:pPr>
            <a:r>
              <a:rPr lang="en-US" sz="1100" b="true">
                <a:solidFill>
                  <a:srgbClr val="152E53"/>
                </a:solidFill>
                <a:latin typeface="Calibri (MS) Bold"/>
                <a:ea typeface="Calibri (MS) Bold"/>
                <a:cs typeface="Calibri (MS) Bold"/>
                <a:sym typeface="Calibri (MS) Bold"/>
              </a:rPr>
              <a:t>Monash City Council</a:t>
            </a:r>
          </a:p>
          <a:p>
            <a:pPr algn="l">
              <a:lnSpc>
                <a:spcPts val="1386"/>
              </a:lnSpc>
            </a:pPr>
            <a:r>
              <a:rPr lang="en-US" sz="1100" b="true">
                <a:solidFill>
                  <a:srgbClr val="152E53"/>
                </a:solidFill>
                <a:latin typeface="Calibri (MS) Bold"/>
                <a:ea typeface="Calibri (MS) Bold"/>
                <a:cs typeface="Calibri (MS) Bold"/>
                <a:sym typeface="Calibri (MS) Bold"/>
              </a:rPr>
              <a:t>Mon</a:t>
            </a:r>
            <a:r>
              <a:rPr lang="en-US" sz="1100" b="true">
                <a:solidFill>
                  <a:srgbClr val="152E53"/>
                </a:solidFill>
                <a:latin typeface="Calibri (MS) Bold"/>
                <a:ea typeface="Calibri (MS) Bold"/>
                <a:cs typeface="Calibri (MS) Bold"/>
                <a:sym typeface="Calibri (MS) Bold"/>
              </a:rPr>
              <a:t>ash University</a:t>
            </a:r>
          </a:p>
          <a:p>
            <a:pPr algn="l">
              <a:lnSpc>
                <a:spcPts val="1386"/>
              </a:lnSpc>
            </a:pPr>
            <a:r>
              <a:rPr lang="en-US" sz="1100" b="true">
                <a:solidFill>
                  <a:srgbClr val="152E53"/>
                </a:solidFill>
                <a:latin typeface="Calibri (MS) Bold"/>
                <a:ea typeface="Calibri (MS) Bold"/>
                <a:cs typeface="Calibri (MS) Bold"/>
                <a:sym typeface="Calibri (MS) Bold"/>
              </a:rPr>
              <a:t>Multicultural Centre for Women’s Health</a:t>
            </a:r>
          </a:p>
          <a:p>
            <a:pPr algn="l">
              <a:lnSpc>
                <a:spcPts val="1386"/>
              </a:lnSpc>
            </a:pPr>
            <a:r>
              <a:rPr lang="en-US" sz="1100" b="true">
                <a:solidFill>
                  <a:srgbClr val="152E53"/>
                </a:solidFill>
                <a:latin typeface="Calibri (MS) Bold"/>
                <a:ea typeface="Calibri (MS) Bold"/>
                <a:cs typeface="Calibri (MS) Bold"/>
                <a:sym typeface="Calibri (MS) Bold"/>
              </a:rPr>
              <a:t>Network of Inner Eastern Community Houses</a:t>
            </a:r>
          </a:p>
          <a:p>
            <a:pPr algn="l">
              <a:lnSpc>
                <a:spcPts val="1386"/>
              </a:lnSpc>
            </a:pPr>
            <a:r>
              <a:rPr lang="en-US" sz="1100" b="true">
                <a:solidFill>
                  <a:srgbClr val="152E53"/>
                </a:solidFill>
                <a:latin typeface="Calibri (MS) Bold"/>
                <a:ea typeface="Calibri (MS) Bold"/>
                <a:cs typeface="Calibri (MS) Bold"/>
                <a:sym typeface="Calibri (MS) Bold"/>
              </a:rPr>
              <a:t>North Eastern Public Health Unit</a:t>
            </a:r>
          </a:p>
          <a:p>
            <a:pPr algn="l">
              <a:lnSpc>
                <a:spcPts val="1386"/>
              </a:lnSpc>
            </a:pPr>
            <a:r>
              <a:rPr lang="en-US" sz="1100" b="true">
                <a:solidFill>
                  <a:srgbClr val="152E53"/>
                </a:solidFill>
                <a:latin typeface="Calibri (MS) Bold"/>
                <a:ea typeface="Calibri (MS) Bold"/>
                <a:cs typeface="Calibri (MS) Bold"/>
                <a:sym typeface="Calibri (MS) Bold"/>
              </a:rPr>
              <a:t>Relationships Australia Victoria</a:t>
            </a:r>
          </a:p>
          <a:p>
            <a:pPr algn="l">
              <a:lnSpc>
                <a:spcPts val="1386"/>
              </a:lnSpc>
            </a:pPr>
            <a:r>
              <a:rPr lang="en-US" sz="1100" b="true">
                <a:solidFill>
                  <a:srgbClr val="152E53"/>
                </a:solidFill>
                <a:latin typeface="Calibri (MS) Bold"/>
                <a:ea typeface="Calibri (MS) Bold"/>
                <a:cs typeface="Calibri (MS) Bold"/>
                <a:sym typeface="Calibri (MS) Bold"/>
              </a:rPr>
              <a:t>Respect Victoria</a:t>
            </a:r>
          </a:p>
          <a:p>
            <a:pPr algn="l">
              <a:lnSpc>
                <a:spcPts val="1386"/>
              </a:lnSpc>
            </a:pPr>
            <a:r>
              <a:rPr lang="en-US" sz="1100" b="true">
                <a:solidFill>
                  <a:srgbClr val="152E53"/>
                </a:solidFill>
                <a:latin typeface="Calibri (MS) Bold"/>
                <a:ea typeface="Calibri (MS) Bold"/>
                <a:cs typeface="Calibri (MS) Bold"/>
                <a:sym typeface="Calibri (MS) Bold"/>
              </a:rPr>
              <a:t>Rotary Club Box Hill</a:t>
            </a:r>
          </a:p>
          <a:p>
            <a:pPr algn="l">
              <a:lnSpc>
                <a:spcPts val="1386"/>
              </a:lnSpc>
            </a:pPr>
            <a:r>
              <a:rPr lang="en-US" sz="1100" b="true">
                <a:solidFill>
                  <a:srgbClr val="152E53"/>
                </a:solidFill>
                <a:latin typeface="Calibri (MS) Bold"/>
                <a:ea typeface="Calibri (MS) Bold"/>
                <a:cs typeface="Calibri (MS) Bold"/>
                <a:sym typeface="Calibri (MS) Bold"/>
              </a:rPr>
              <a:t>Seniors Happy Life Club</a:t>
            </a:r>
          </a:p>
          <a:p>
            <a:pPr algn="l">
              <a:lnSpc>
                <a:spcPts val="1386"/>
              </a:lnSpc>
            </a:pPr>
            <a:r>
              <a:rPr lang="en-US" sz="1100" b="true">
                <a:solidFill>
                  <a:srgbClr val="152E53"/>
                </a:solidFill>
                <a:latin typeface="Calibri (MS) Bold"/>
                <a:ea typeface="Calibri (MS) Bold"/>
                <a:cs typeface="Calibri (MS) Bold"/>
                <a:sym typeface="Calibri (MS) Bold"/>
              </a:rPr>
              <a:t>Sexual Health Victoria</a:t>
            </a:r>
          </a:p>
          <a:p>
            <a:pPr algn="l">
              <a:lnSpc>
                <a:spcPts val="1386"/>
              </a:lnSpc>
            </a:pPr>
            <a:r>
              <a:rPr lang="en-US" sz="1100" b="true">
                <a:solidFill>
                  <a:srgbClr val="152E53"/>
                </a:solidFill>
                <a:latin typeface="Calibri (MS) Bold"/>
                <a:ea typeface="Calibri (MS) Bold"/>
                <a:cs typeface="Calibri (MS) Bold"/>
                <a:sym typeface="Calibri (MS) Bold"/>
              </a:rPr>
              <a:t>Swinburne University</a:t>
            </a:r>
          </a:p>
          <a:p>
            <a:pPr algn="l">
              <a:lnSpc>
                <a:spcPts val="1386"/>
              </a:lnSpc>
            </a:pPr>
            <a:r>
              <a:rPr lang="en-US" sz="1100" b="true">
                <a:solidFill>
                  <a:srgbClr val="152E53"/>
                </a:solidFill>
                <a:latin typeface="Calibri (MS) Bold"/>
                <a:ea typeface="Calibri (MS) Bold"/>
                <a:cs typeface="Calibri (MS) Bold"/>
                <a:sym typeface="Calibri (MS) Bold"/>
              </a:rPr>
              <a:t>The Orange Door-Inner East</a:t>
            </a:r>
          </a:p>
          <a:p>
            <a:pPr algn="l">
              <a:lnSpc>
                <a:spcPts val="1386"/>
              </a:lnSpc>
            </a:pPr>
            <a:r>
              <a:rPr lang="en-US" sz="1100" b="true">
                <a:solidFill>
                  <a:srgbClr val="152E53"/>
                </a:solidFill>
                <a:latin typeface="Calibri (MS) Bold"/>
                <a:ea typeface="Calibri (MS) Bold"/>
                <a:cs typeface="Calibri (MS) Bold"/>
                <a:sym typeface="Calibri (MS) Bold"/>
              </a:rPr>
              <a:t>The Orange Door-Outer East</a:t>
            </a:r>
          </a:p>
          <a:p>
            <a:pPr algn="l">
              <a:lnSpc>
                <a:spcPts val="1386"/>
              </a:lnSpc>
            </a:pPr>
            <a:r>
              <a:rPr lang="en-US" sz="1100" b="true">
                <a:solidFill>
                  <a:srgbClr val="152E53"/>
                </a:solidFill>
                <a:latin typeface="Calibri (MS) Bold"/>
                <a:ea typeface="Calibri (MS) Bold"/>
                <a:cs typeface="Calibri (MS) Bold"/>
                <a:sym typeface="Calibri (MS) Bold"/>
              </a:rPr>
              <a:t>Victorian TAFE Association</a:t>
            </a:r>
          </a:p>
          <a:p>
            <a:pPr algn="l">
              <a:lnSpc>
                <a:spcPts val="1386"/>
              </a:lnSpc>
            </a:pPr>
            <a:r>
              <a:rPr lang="en-US" sz="1100" b="true">
                <a:solidFill>
                  <a:srgbClr val="152E53"/>
                </a:solidFill>
                <a:latin typeface="Calibri (MS) Bold"/>
                <a:ea typeface="Calibri (MS) Bold"/>
                <a:cs typeface="Calibri (MS) Bold"/>
                <a:sym typeface="Calibri (MS) Bold"/>
              </a:rPr>
              <a:t>Whitehorse City Council</a:t>
            </a:r>
          </a:p>
          <a:p>
            <a:pPr algn="l">
              <a:lnSpc>
                <a:spcPts val="1386"/>
              </a:lnSpc>
            </a:pPr>
            <a:r>
              <a:rPr lang="en-US" sz="1100" b="true">
                <a:solidFill>
                  <a:srgbClr val="152E53"/>
                </a:solidFill>
                <a:latin typeface="Calibri (MS) Bold"/>
                <a:ea typeface="Calibri (MS) Bold"/>
                <a:cs typeface="Calibri (MS) Bold"/>
                <a:sym typeface="Calibri (MS) Bold"/>
              </a:rPr>
              <a:t>Whitehorse Manningham Libraries</a:t>
            </a:r>
          </a:p>
          <a:p>
            <a:pPr algn="l">
              <a:lnSpc>
                <a:spcPts val="1386"/>
              </a:lnSpc>
            </a:pPr>
            <a:r>
              <a:rPr lang="en-US" sz="1100" b="true">
                <a:solidFill>
                  <a:srgbClr val="152E53"/>
                </a:solidFill>
                <a:latin typeface="Calibri (MS) Bold"/>
                <a:ea typeface="Calibri (MS) Bold"/>
                <a:cs typeface="Calibri (MS) Bold"/>
                <a:sym typeface="Calibri (MS) Bold"/>
              </a:rPr>
              <a:t>Women with Disabilities Victoria</a:t>
            </a:r>
          </a:p>
          <a:p>
            <a:pPr algn="l">
              <a:lnSpc>
                <a:spcPts val="1386"/>
              </a:lnSpc>
            </a:pPr>
            <a:r>
              <a:rPr lang="en-US" sz="1100" b="true">
                <a:solidFill>
                  <a:srgbClr val="152E53"/>
                </a:solidFill>
                <a:latin typeface="Calibri (MS) Bold"/>
                <a:ea typeface="Calibri (MS) Bold"/>
                <a:cs typeface="Calibri (MS) Bold"/>
                <a:sym typeface="Calibri (MS) Bold"/>
              </a:rPr>
              <a:t>Women’s Health and Wellbeing Barwon South West</a:t>
            </a:r>
          </a:p>
          <a:p>
            <a:pPr algn="l">
              <a:lnSpc>
                <a:spcPts val="1386"/>
              </a:lnSpc>
            </a:pPr>
            <a:r>
              <a:rPr lang="en-US" sz="1100" b="true">
                <a:solidFill>
                  <a:srgbClr val="152E53"/>
                </a:solidFill>
                <a:latin typeface="Calibri (MS) Bold"/>
                <a:ea typeface="Calibri (MS) Bold"/>
                <a:cs typeface="Calibri (MS) Bold"/>
                <a:sym typeface="Calibri (MS) Bold"/>
              </a:rPr>
              <a:t>Women’s Health Goulburn North East</a:t>
            </a:r>
          </a:p>
          <a:p>
            <a:pPr algn="l">
              <a:lnSpc>
                <a:spcPts val="1386"/>
              </a:lnSpc>
            </a:pPr>
            <a:r>
              <a:rPr lang="en-US" sz="1100" b="true">
                <a:solidFill>
                  <a:srgbClr val="152E53"/>
                </a:solidFill>
                <a:latin typeface="Calibri (MS) Bold"/>
                <a:ea typeface="Calibri (MS) Bold"/>
                <a:cs typeface="Calibri (MS) Bold"/>
                <a:sym typeface="Calibri (MS) Bold"/>
              </a:rPr>
              <a:t>Women’s Health Grampians</a:t>
            </a:r>
          </a:p>
          <a:p>
            <a:pPr algn="l">
              <a:lnSpc>
                <a:spcPts val="1386"/>
              </a:lnSpc>
            </a:pPr>
            <a:r>
              <a:rPr lang="en-US" sz="1100" b="true">
                <a:solidFill>
                  <a:srgbClr val="152E53"/>
                </a:solidFill>
                <a:latin typeface="Calibri (MS) Bold"/>
                <a:ea typeface="Calibri (MS) Bold"/>
                <a:cs typeface="Calibri (MS) Bold"/>
                <a:sym typeface="Calibri (MS) Bold"/>
              </a:rPr>
              <a:t>Women’s Health in the North</a:t>
            </a:r>
          </a:p>
          <a:p>
            <a:pPr algn="l">
              <a:lnSpc>
                <a:spcPts val="1386"/>
              </a:lnSpc>
            </a:pPr>
            <a:r>
              <a:rPr lang="en-US" sz="1100" b="true">
                <a:solidFill>
                  <a:srgbClr val="152E53"/>
                </a:solidFill>
                <a:latin typeface="Calibri (MS) Bold"/>
                <a:ea typeface="Calibri (MS) Bold"/>
                <a:cs typeface="Calibri (MS) Bold"/>
                <a:sym typeface="Calibri (MS) Bold"/>
              </a:rPr>
              <a:t>Women’s Health in the South East</a:t>
            </a:r>
          </a:p>
          <a:p>
            <a:pPr algn="l">
              <a:lnSpc>
                <a:spcPts val="1386"/>
              </a:lnSpc>
            </a:pPr>
            <a:r>
              <a:rPr lang="en-US" sz="1100" b="true">
                <a:solidFill>
                  <a:srgbClr val="152E53"/>
                </a:solidFill>
                <a:latin typeface="Calibri (MS) Bold"/>
                <a:ea typeface="Calibri (MS) Bold"/>
                <a:cs typeface="Calibri (MS) Bold"/>
                <a:sym typeface="Calibri (MS) Bold"/>
              </a:rPr>
              <a:t>Women’s Health Loddon Mallee</a:t>
            </a:r>
          </a:p>
          <a:p>
            <a:pPr algn="l">
              <a:lnSpc>
                <a:spcPts val="1386"/>
              </a:lnSpc>
            </a:pPr>
            <a:r>
              <a:rPr lang="en-US" sz="1100" b="true">
                <a:solidFill>
                  <a:srgbClr val="152E53"/>
                </a:solidFill>
                <a:latin typeface="Calibri (MS) Bold"/>
                <a:ea typeface="Calibri (MS) Bold"/>
                <a:cs typeface="Calibri (MS) Bold"/>
                <a:sym typeface="Calibri (MS) Bold"/>
              </a:rPr>
              <a:t>Women’s Health Victoria</a:t>
            </a:r>
          </a:p>
          <a:p>
            <a:pPr algn="l">
              <a:lnSpc>
                <a:spcPts val="1386"/>
              </a:lnSpc>
            </a:pPr>
            <a:r>
              <a:rPr lang="en-US" sz="1100" b="true">
                <a:solidFill>
                  <a:srgbClr val="152E53"/>
                </a:solidFill>
                <a:latin typeface="Calibri (MS) Bold"/>
                <a:ea typeface="Calibri (MS) Bold"/>
                <a:cs typeface="Calibri (MS) Bold"/>
                <a:sym typeface="Calibri (MS) Bold"/>
              </a:rPr>
              <a:t>Yarra Ranges Council</a:t>
            </a:r>
          </a:p>
          <a:p>
            <a:pPr algn="l">
              <a:lnSpc>
                <a:spcPts val="1386"/>
              </a:lnSpc>
            </a:pPr>
            <a:r>
              <a:rPr lang="en-US" sz="1100" b="true">
                <a:solidFill>
                  <a:srgbClr val="152E53"/>
                </a:solidFill>
                <a:latin typeface="Calibri (MS) Bold"/>
                <a:ea typeface="Calibri (MS) Bold"/>
                <a:cs typeface="Calibri (MS) Bold"/>
                <a:sym typeface="Calibri (MS) Bold"/>
              </a:rPr>
              <a:t>Yarra Valley Water</a:t>
            </a:r>
          </a:p>
          <a:p>
            <a:pPr algn="l">
              <a:lnSpc>
                <a:spcPts val="1386"/>
              </a:lnSpc>
            </a:pPr>
            <a:r>
              <a:rPr lang="en-US" sz="1100" b="true">
                <a:solidFill>
                  <a:srgbClr val="152E53"/>
                </a:solidFill>
                <a:latin typeface="Calibri (MS) Bold"/>
                <a:ea typeface="Calibri (MS) Bold"/>
                <a:cs typeface="Calibri (MS) Bold"/>
                <a:sym typeface="Calibri (MS) Bold"/>
              </a:rPr>
              <a:t>Your Library</a:t>
            </a:r>
          </a:p>
          <a:p>
            <a:pPr algn="l">
              <a:lnSpc>
                <a:spcPts val="1386"/>
              </a:lnSpc>
            </a:pPr>
            <a:r>
              <a:rPr lang="en-US" sz="1100" b="true">
                <a:solidFill>
                  <a:srgbClr val="152E53"/>
                </a:solidFill>
                <a:latin typeface="Calibri (MS) Bold"/>
                <a:ea typeface="Calibri (MS) Bold"/>
                <a:cs typeface="Calibri (MS) Bold"/>
                <a:sym typeface="Calibri (MS) Bold"/>
              </a:rPr>
              <a:t>Youth Disability Advocacy Service</a:t>
            </a:r>
          </a:p>
          <a:p>
            <a:pPr algn="l">
              <a:lnSpc>
                <a:spcPts val="1386"/>
              </a:lnSpc>
            </a:pPr>
          </a:p>
        </p:txBody>
      </p:sp>
      <p:sp>
        <p:nvSpPr>
          <p:cNvPr name="TextBox 8" id="8"/>
          <p:cNvSpPr txBox="true"/>
          <p:nvPr/>
        </p:nvSpPr>
        <p:spPr>
          <a:xfrm rot="0">
            <a:off x="542634" y="1792664"/>
            <a:ext cx="3388288" cy="5335143"/>
          </a:xfrm>
          <a:prstGeom prst="rect">
            <a:avLst/>
          </a:prstGeom>
        </p:spPr>
        <p:txBody>
          <a:bodyPr anchor="t" rtlCol="false" tIns="0" lIns="0" bIns="0" rIns="0">
            <a:spAutoFit/>
          </a:bodyPr>
          <a:lstStyle/>
          <a:p>
            <a:pPr algn="l">
              <a:lnSpc>
                <a:spcPts val="1386"/>
              </a:lnSpc>
            </a:pPr>
            <a:r>
              <a:rPr lang="en-US" sz="1100" b="true">
                <a:solidFill>
                  <a:srgbClr val="152E53"/>
                </a:solidFill>
                <a:latin typeface="Calibri (MS) Bold"/>
                <a:ea typeface="Calibri (MS) Bold"/>
                <a:cs typeface="Calibri (MS) Bold"/>
                <a:sym typeface="Calibri (MS) Bold"/>
              </a:rPr>
              <a:t>Access Health and Community</a:t>
            </a:r>
          </a:p>
          <a:p>
            <a:pPr algn="l">
              <a:lnSpc>
                <a:spcPts val="1386"/>
              </a:lnSpc>
            </a:pPr>
            <a:r>
              <a:rPr lang="en-US" sz="1100" b="true">
                <a:solidFill>
                  <a:srgbClr val="152E53"/>
                </a:solidFill>
                <a:latin typeface="Calibri (MS) Bold"/>
                <a:ea typeface="Calibri (MS) Bold"/>
                <a:cs typeface="Calibri (MS) Bold"/>
                <a:sym typeface="Calibri (MS) Bold"/>
              </a:rPr>
              <a:t>ADRA</a:t>
            </a:r>
          </a:p>
          <a:p>
            <a:pPr algn="l">
              <a:lnSpc>
                <a:spcPts val="1386"/>
              </a:lnSpc>
            </a:pPr>
            <a:r>
              <a:rPr lang="en-US" sz="1100" b="true">
                <a:solidFill>
                  <a:srgbClr val="152E53"/>
                </a:solidFill>
                <a:latin typeface="Calibri (MS) Bold"/>
                <a:ea typeface="Calibri (MS) Bold"/>
                <a:cs typeface="Calibri (MS) Bold"/>
                <a:sym typeface="Calibri (MS) Bold"/>
              </a:rPr>
              <a:t>AusWise</a:t>
            </a:r>
          </a:p>
          <a:p>
            <a:pPr algn="l">
              <a:lnSpc>
                <a:spcPts val="1386"/>
              </a:lnSpc>
            </a:pPr>
            <a:r>
              <a:rPr lang="en-US" sz="1100" b="true">
                <a:solidFill>
                  <a:srgbClr val="152E53"/>
                </a:solidFill>
                <a:latin typeface="Calibri (MS) Bold"/>
                <a:ea typeface="Calibri (MS) Bold"/>
                <a:cs typeface="Calibri (MS) Bold"/>
                <a:sym typeface="Calibri (MS) Bold"/>
              </a:rPr>
              <a:t>Boorndawan Willam Aboriginal Healing Service</a:t>
            </a:r>
          </a:p>
          <a:p>
            <a:pPr algn="l">
              <a:lnSpc>
                <a:spcPts val="1386"/>
              </a:lnSpc>
            </a:pPr>
            <a:r>
              <a:rPr lang="en-US" sz="1100" b="true">
                <a:solidFill>
                  <a:srgbClr val="152E53"/>
                </a:solidFill>
                <a:latin typeface="Calibri (MS) Bold"/>
                <a:ea typeface="Calibri (MS) Bold"/>
                <a:cs typeface="Calibri (MS) Bold"/>
                <a:sym typeface="Calibri (MS) Bold"/>
              </a:rPr>
              <a:t>Box Hill Institute</a:t>
            </a:r>
          </a:p>
          <a:p>
            <a:pPr algn="l">
              <a:lnSpc>
                <a:spcPts val="1386"/>
              </a:lnSpc>
            </a:pPr>
            <a:r>
              <a:rPr lang="en-US" sz="1100" b="true">
                <a:solidFill>
                  <a:srgbClr val="152E53"/>
                </a:solidFill>
                <a:latin typeface="Calibri (MS) Bold"/>
                <a:ea typeface="Calibri (MS) Bold"/>
                <a:cs typeface="Calibri (MS) Bold"/>
                <a:sym typeface="Calibri (MS) Bold"/>
              </a:rPr>
              <a:t>Centre for Culture, Ethnicity and Health</a:t>
            </a:r>
          </a:p>
          <a:p>
            <a:pPr algn="l">
              <a:lnSpc>
                <a:spcPts val="1386"/>
              </a:lnSpc>
            </a:pPr>
            <a:r>
              <a:rPr lang="en-US" sz="1100" b="true">
                <a:solidFill>
                  <a:srgbClr val="152E53"/>
                </a:solidFill>
                <a:latin typeface="Calibri (MS) Bold"/>
                <a:ea typeface="Calibri (MS) Bold"/>
                <a:cs typeface="Calibri (MS) Bold"/>
                <a:sym typeface="Calibri (MS) Bold"/>
              </a:rPr>
              <a:t>City of Boroondara</a:t>
            </a:r>
          </a:p>
          <a:p>
            <a:pPr algn="l">
              <a:lnSpc>
                <a:spcPts val="1386"/>
              </a:lnSpc>
            </a:pPr>
            <a:r>
              <a:rPr lang="en-US" sz="1100" b="true">
                <a:solidFill>
                  <a:srgbClr val="152E53"/>
                </a:solidFill>
                <a:latin typeface="Calibri (MS) Bold"/>
                <a:ea typeface="Calibri (MS) Bold"/>
                <a:cs typeface="Calibri (MS) Bold"/>
                <a:sym typeface="Calibri (MS) Bold"/>
              </a:rPr>
              <a:t>Community Houses Association of the Outer East (CHAOS)</a:t>
            </a:r>
          </a:p>
          <a:p>
            <a:pPr algn="l">
              <a:lnSpc>
                <a:spcPts val="1386"/>
              </a:lnSpc>
            </a:pPr>
            <a:r>
              <a:rPr lang="en-US" sz="1100" b="true">
                <a:solidFill>
                  <a:srgbClr val="152E53"/>
                </a:solidFill>
                <a:latin typeface="Calibri (MS) Bold"/>
                <a:ea typeface="Calibri (MS) Bold"/>
                <a:cs typeface="Calibri (MS) Bold"/>
                <a:sym typeface="Calibri (MS) Bold"/>
              </a:rPr>
              <a:t>Deakin University</a:t>
            </a:r>
          </a:p>
          <a:p>
            <a:pPr algn="l">
              <a:lnSpc>
                <a:spcPts val="1386"/>
              </a:lnSpc>
            </a:pPr>
            <a:r>
              <a:rPr lang="en-US" sz="1100" b="true">
                <a:solidFill>
                  <a:srgbClr val="152E53"/>
                </a:solidFill>
                <a:latin typeface="Calibri (MS) Bold"/>
                <a:ea typeface="Calibri (MS) Bold"/>
                <a:cs typeface="Calibri (MS) Bold"/>
                <a:sym typeface="Calibri (MS) Bold"/>
              </a:rPr>
              <a:t>Department of Education</a:t>
            </a:r>
          </a:p>
          <a:p>
            <a:pPr algn="l">
              <a:lnSpc>
                <a:spcPts val="1386"/>
              </a:lnSpc>
            </a:pPr>
            <a:r>
              <a:rPr lang="en-US" sz="1100" b="true">
                <a:solidFill>
                  <a:srgbClr val="152E53"/>
                </a:solidFill>
                <a:latin typeface="Calibri (MS) Bold"/>
                <a:ea typeface="Calibri (MS) Bold"/>
                <a:cs typeface="Calibri (MS) Bold"/>
                <a:sym typeface="Calibri (MS) Bold"/>
              </a:rPr>
              <a:t>Doncare</a:t>
            </a:r>
          </a:p>
          <a:p>
            <a:pPr algn="l">
              <a:lnSpc>
                <a:spcPts val="1386"/>
              </a:lnSpc>
            </a:pPr>
            <a:r>
              <a:rPr lang="en-US" sz="1100" b="true">
                <a:solidFill>
                  <a:srgbClr val="152E53"/>
                </a:solidFill>
                <a:latin typeface="Calibri (MS) Bold"/>
                <a:ea typeface="Calibri (MS) Bold"/>
                <a:cs typeface="Calibri (MS) Bold"/>
                <a:sym typeface="Calibri (MS) Bold"/>
              </a:rPr>
              <a:t>EACH</a:t>
            </a:r>
          </a:p>
          <a:p>
            <a:pPr algn="l">
              <a:lnSpc>
                <a:spcPts val="1386"/>
              </a:lnSpc>
            </a:pPr>
            <a:r>
              <a:rPr lang="en-US" sz="1100" b="true">
                <a:solidFill>
                  <a:srgbClr val="152E53"/>
                </a:solidFill>
                <a:latin typeface="Calibri (MS) Bold"/>
                <a:ea typeface="Calibri (MS) Bold"/>
                <a:cs typeface="Calibri (MS) Bold"/>
                <a:sym typeface="Calibri (MS) Bold"/>
              </a:rPr>
              <a:t>Eastern Centre Against Sexual Assault</a:t>
            </a:r>
          </a:p>
          <a:p>
            <a:pPr algn="l">
              <a:lnSpc>
                <a:spcPts val="1386"/>
              </a:lnSpc>
            </a:pPr>
            <a:r>
              <a:rPr lang="en-US" sz="1100" b="true">
                <a:solidFill>
                  <a:srgbClr val="152E53"/>
                </a:solidFill>
                <a:latin typeface="Calibri (MS) Bold"/>
                <a:ea typeface="Calibri (MS) Bold"/>
                <a:cs typeface="Calibri (MS) Bold"/>
                <a:sym typeface="Calibri (MS) Bold"/>
              </a:rPr>
              <a:t>Eastern Community Legal Centre</a:t>
            </a:r>
          </a:p>
          <a:p>
            <a:pPr algn="l">
              <a:lnSpc>
                <a:spcPts val="1386"/>
              </a:lnSpc>
            </a:pPr>
            <a:r>
              <a:rPr lang="en-US" sz="1100" b="true">
                <a:solidFill>
                  <a:srgbClr val="152E53"/>
                </a:solidFill>
                <a:latin typeface="Calibri (MS) Bold"/>
                <a:ea typeface="Calibri (MS) Bold"/>
                <a:cs typeface="Calibri (MS) Bold"/>
                <a:sym typeface="Calibri (MS) Bold"/>
              </a:rPr>
              <a:t>Eastern Health</a:t>
            </a:r>
          </a:p>
          <a:p>
            <a:pPr algn="l">
              <a:lnSpc>
                <a:spcPts val="1386"/>
              </a:lnSpc>
            </a:pPr>
            <a:r>
              <a:rPr lang="en-US" sz="1100" b="true">
                <a:solidFill>
                  <a:srgbClr val="152E53"/>
                </a:solidFill>
                <a:latin typeface="Calibri (MS) Bold"/>
                <a:ea typeface="Calibri (MS) Bold"/>
                <a:cs typeface="Calibri (MS) Bold"/>
                <a:sym typeface="Calibri (MS) Bold"/>
              </a:rPr>
              <a:t>Eastern Metropolitan Regional Family Violence Partnership</a:t>
            </a:r>
          </a:p>
          <a:p>
            <a:pPr algn="l">
              <a:lnSpc>
                <a:spcPts val="1386"/>
              </a:lnSpc>
            </a:pPr>
            <a:r>
              <a:rPr lang="en-US" sz="1100" b="true">
                <a:solidFill>
                  <a:srgbClr val="152E53"/>
                </a:solidFill>
                <a:latin typeface="Calibri (MS) Bold"/>
                <a:ea typeface="Calibri (MS) Bold"/>
                <a:cs typeface="Calibri (MS) Bold"/>
                <a:sym typeface="Calibri (MS) Bold"/>
              </a:rPr>
              <a:t>FVREE</a:t>
            </a:r>
          </a:p>
          <a:p>
            <a:pPr algn="l">
              <a:lnSpc>
                <a:spcPts val="1386"/>
              </a:lnSpc>
            </a:pPr>
            <a:r>
              <a:rPr lang="en-US" sz="1100" b="true">
                <a:solidFill>
                  <a:srgbClr val="152E53"/>
                </a:solidFill>
                <a:latin typeface="Calibri (MS) Bold"/>
                <a:ea typeface="Calibri (MS) Bold"/>
                <a:cs typeface="Calibri (MS) Bold"/>
                <a:sym typeface="Calibri (MS) Bold"/>
              </a:rPr>
              <a:t>Gender Equity Victoria</a:t>
            </a:r>
          </a:p>
          <a:p>
            <a:pPr algn="l">
              <a:lnSpc>
                <a:spcPts val="1386"/>
              </a:lnSpc>
            </a:pPr>
            <a:r>
              <a:rPr lang="en-US" sz="1100" b="true">
                <a:solidFill>
                  <a:srgbClr val="152E53"/>
                </a:solidFill>
                <a:latin typeface="Calibri (MS) Bold"/>
                <a:ea typeface="Calibri (MS) Bold"/>
                <a:cs typeface="Calibri (MS) Bold"/>
                <a:sym typeface="Calibri (MS) Bold"/>
              </a:rPr>
              <a:t>GenWest</a:t>
            </a:r>
          </a:p>
          <a:p>
            <a:pPr algn="l">
              <a:lnSpc>
                <a:spcPts val="1386"/>
              </a:lnSpc>
            </a:pPr>
            <a:r>
              <a:rPr lang="en-US" sz="1100" b="true">
                <a:solidFill>
                  <a:srgbClr val="152E53"/>
                </a:solidFill>
                <a:latin typeface="Calibri (MS) Bold"/>
                <a:ea typeface="Calibri (MS) Bold"/>
                <a:cs typeface="Calibri (MS) Bold"/>
                <a:sym typeface="Calibri (MS) Bold"/>
              </a:rPr>
              <a:t>Gippsland Women’s Health Service</a:t>
            </a:r>
          </a:p>
          <a:p>
            <a:pPr algn="l">
              <a:lnSpc>
                <a:spcPts val="1386"/>
              </a:lnSpc>
            </a:pPr>
            <a:r>
              <a:rPr lang="en-US" sz="1100" b="true">
                <a:solidFill>
                  <a:srgbClr val="152E53"/>
                </a:solidFill>
                <a:latin typeface="Calibri (MS) Bold"/>
                <a:ea typeface="Calibri (MS) Bold"/>
                <a:cs typeface="Calibri (MS) Bold"/>
                <a:sym typeface="Calibri (MS) Bold"/>
              </a:rPr>
              <a:t>healthAbility</a:t>
            </a:r>
          </a:p>
          <a:p>
            <a:pPr algn="l">
              <a:lnSpc>
                <a:spcPts val="1386"/>
              </a:lnSpc>
            </a:pPr>
            <a:r>
              <a:rPr lang="en-US" sz="1100" b="true">
                <a:solidFill>
                  <a:srgbClr val="152E53"/>
                </a:solidFill>
                <a:latin typeface="Calibri (MS) Bold"/>
                <a:ea typeface="Calibri (MS) Bold"/>
                <a:cs typeface="Calibri (MS) Bold"/>
                <a:sym typeface="Calibri (MS) Bold"/>
              </a:rPr>
              <a:t>Independent Tertiary Education Council Australia</a:t>
            </a:r>
          </a:p>
          <a:p>
            <a:pPr algn="l">
              <a:lnSpc>
                <a:spcPts val="1386"/>
              </a:lnSpc>
            </a:pPr>
            <a:r>
              <a:rPr lang="en-US" sz="1100" b="true">
                <a:solidFill>
                  <a:srgbClr val="152E53"/>
                </a:solidFill>
                <a:latin typeface="Calibri (MS) Bold"/>
                <a:ea typeface="Calibri (MS) Bold"/>
                <a:cs typeface="Calibri (MS) Bold"/>
                <a:sym typeface="Calibri (MS) Bold"/>
              </a:rPr>
              <a:t>IndianCare</a:t>
            </a:r>
          </a:p>
          <a:p>
            <a:pPr algn="l">
              <a:lnSpc>
                <a:spcPts val="1386"/>
              </a:lnSpc>
            </a:pPr>
            <a:r>
              <a:rPr lang="en-US" sz="1100" b="true">
                <a:solidFill>
                  <a:srgbClr val="152E53"/>
                </a:solidFill>
                <a:latin typeface="Calibri (MS) Bold"/>
                <a:ea typeface="Calibri (MS) Bold"/>
                <a:cs typeface="Calibri (MS) Bold"/>
                <a:sym typeface="Calibri (MS) Bold"/>
              </a:rPr>
              <a:t>Jesuit Social Services</a:t>
            </a:r>
          </a:p>
          <a:p>
            <a:pPr algn="l">
              <a:lnSpc>
                <a:spcPts val="1386"/>
              </a:lnSpc>
            </a:pPr>
            <a:r>
              <a:rPr lang="en-US" sz="1100" b="true">
                <a:solidFill>
                  <a:srgbClr val="152E53"/>
                </a:solidFill>
                <a:latin typeface="Calibri (MS) Bold"/>
                <a:ea typeface="Calibri (MS) Bold"/>
                <a:cs typeface="Calibri (MS) Bold"/>
                <a:sym typeface="Calibri (MS) Bold"/>
              </a:rPr>
              <a:t>Knox City Council</a:t>
            </a:r>
          </a:p>
          <a:p>
            <a:pPr algn="l">
              <a:lnSpc>
                <a:spcPts val="1386"/>
              </a:lnSpc>
            </a:pPr>
            <a:r>
              <a:rPr lang="en-US" sz="1100" b="true">
                <a:solidFill>
                  <a:srgbClr val="152E53"/>
                </a:solidFill>
                <a:latin typeface="Calibri (MS) Bold"/>
                <a:ea typeface="Calibri (MS) Bold"/>
                <a:cs typeface="Calibri (MS) Bold"/>
                <a:sym typeface="Calibri (MS) Bold"/>
              </a:rPr>
              <a:t>Latrobe Community Health Service</a:t>
            </a:r>
          </a:p>
          <a:p>
            <a:pPr algn="l">
              <a:lnSpc>
                <a:spcPts val="1386"/>
              </a:lnSpc>
            </a:pPr>
            <a:r>
              <a:rPr lang="en-US" sz="1100" b="true">
                <a:solidFill>
                  <a:srgbClr val="152E53"/>
                </a:solidFill>
                <a:latin typeface="Calibri (MS) Bold"/>
                <a:ea typeface="Calibri (MS) Bold"/>
                <a:cs typeface="Calibri (MS) Bold"/>
                <a:sym typeface="Calibri (MS) Bold"/>
              </a:rPr>
              <a:t>Manningham City Council</a:t>
            </a:r>
          </a:p>
          <a:p>
            <a:pPr algn="l">
              <a:lnSpc>
                <a:spcPts val="1386"/>
              </a:lnSpc>
            </a:pPr>
            <a:r>
              <a:rPr lang="en-US" sz="1100" b="true">
                <a:solidFill>
                  <a:srgbClr val="152E53"/>
                </a:solidFill>
                <a:latin typeface="Calibri (MS) Bold"/>
                <a:ea typeface="Calibri (MS) Bold"/>
                <a:cs typeface="Calibri (MS) Bold"/>
                <a:sym typeface="Calibri (MS) Bold"/>
              </a:rPr>
              <a:t>Maroondah City Council</a:t>
            </a:r>
          </a:p>
          <a:p>
            <a:pPr algn="l">
              <a:lnSpc>
                <a:spcPts val="1386"/>
              </a:lnSpc>
            </a:pPr>
            <a:r>
              <a:rPr lang="en-US" sz="1100" b="true">
                <a:solidFill>
                  <a:srgbClr val="152E53"/>
                </a:solidFill>
                <a:latin typeface="Calibri (MS) Bold"/>
                <a:ea typeface="Calibri (MS) Bold"/>
                <a:cs typeface="Calibri (MS) Bold"/>
                <a:sym typeface="Calibri (MS) Bold"/>
              </a:rPr>
              <a:t>MiCare</a:t>
            </a:r>
          </a:p>
          <a:p>
            <a:pPr algn="l">
              <a:lnSpc>
                <a:spcPts val="1386"/>
              </a:lnSpc>
            </a:pPr>
            <a:r>
              <a:rPr lang="en-US" b="true" sz="1100">
                <a:solidFill>
                  <a:srgbClr val="152E53"/>
                </a:solidFill>
                <a:latin typeface="Calibri (MS) Bold"/>
                <a:ea typeface="Calibri (MS) Bold"/>
                <a:cs typeface="Calibri (MS) Bold"/>
                <a:sym typeface="Calibri (MS) Bold"/>
              </a:rPr>
              <a:t>Migrant Information Centre (Eastern Region)</a:t>
            </a:r>
          </a:p>
        </p:txBody>
      </p:sp>
      <p:sp>
        <p:nvSpPr>
          <p:cNvPr name="TextBox 9" id="9"/>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42634" y="464829"/>
            <a:ext cx="4254061"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Become a member</a:t>
            </a:r>
          </a:p>
        </p:txBody>
      </p:sp>
      <p:sp>
        <p:nvSpPr>
          <p:cNvPr name="TextBox 3" id="3"/>
          <p:cNvSpPr txBox="true"/>
          <p:nvPr/>
        </p:nvSpPr>
        <p:spPr>
          <a:xfrm rot="0">
            <a:off x="5310000" y="464829"/>
            <a:ext cx="4636612" cy="368935"/>
          </a:xfrm>
          <a:prstGeom prst="rect">
            <a:avLst/>
          </a:prstGeom>
        </p:spPr>
        <p:txBody>
          <a:bodyPr anchor="t" rtlCol="false" tIns="0" lIns="0" bIns="0" rIns="0">
            <a:spAutoFit/>
          </a:bodyPr>
          <a:lstStyle/>
          <a:p>
            <a:pPr algn="just">
              <a:lnSpc>
                <a:spcPts val="2720"/>
              </a:lnSpc>
            </a:pPr>
            <a:r>
              <a:rPr lang="en-US" sz="2000" b="true">
                <a:solidFill>
                  <a:srgbClr val="00548C"/>
                </a:solidFill>
                <a:latin typeface="Calibri (MS) Bold"/>
                <a:ea typeface="Calibri (MS) Bold"/>
                <a:cs typeface="Calibri (MS) Bold"/>
                <a:sym typeface="Calibri (MS) Bold"/>
              </a:rPr>
              <a:t>Financials </a:t>
            </a:r>
          </a:p>
        </p:txBody>
      </p:sp>
      <p:sp>
        <p:nvSpPr>
          <p:cNvPr name="TextBox 4" id="4"/>
          <p:cNvSpPr txBox="true"/>
          <p:nvPr/>
        </p:nvSpPr>
        <p:spPr>
          <a:xfrm rot="0">
            <a:off x="5310000" y="896488"/>
            <a:ext cx="4978981" cy="11624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The following information is an overview of the finances of Women’s Health East Inc. and should be read in conjunction with the Women’s Health East Inc. Financial Statements for the year ending 30 June 2025 and their accompanying notes, available at </a:t>
            </a:r>
            <a:r>
              <a:rPr lang="en-US" sz="1200" u="sng">
                <a:solidFill>
                  <a:srgbClr val="152E53"/>
                </a:solidFill>
                <a:latin typeface="Calibri (MS)"/>
                <a:ea typeface="Calibri (MS)"/>
                <a:cs typeface="Calibri (MS)"/>
                <a:sym typeface="Calibri (MS)"/>
                <a:hlinkClick r:id="rId2" tooltip="http://www.whe.org.au"/>
              </a:rPr>
              <a:t>www.whe.org.au</a:t>
            </a:r>
            <a:r>
              <a:rPr lang="en-US" sz="1200">
                <a:solidFill>
                  <a:srgbClr val="152E53"/>
                </a:solidFill>
                <a:latin typeface="Calibri (MS)"/>
                <a:ea typeface="Calibri (MS)"/>
                <a:cs typeface="Calibri (MS)"/>
                <a:sym typeface="Calibri (MS)"/>
              </a:rPr>
              <a:t>. Women’s Health East prepares its financial statements in accordance with the Australian Accounting Standards, as outlined in the Independent Auditor’s Report.</a:t>
            </a:r>
          </a:p>
        </p:txBody>
      </p:sp>
      <p:sp>
        <p:nvSpPr>
          <p:cNvPr name="TextBox 5" id="5"/>
          <p:cNvSpPr txBox="true"/>
          <p:nvPr/>
        </p:nvSpPr>
        <p:spPr>
          <a:xfrm rot="0">
            <a:off x="542634" y="900679"/>
            <a:ext cx="4254061" cy="7814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Women’s Health East’s membership is free and open to anyone who identifies as a woman and who lives, works or studies in Melbourne’s eastern region, and to organisations who work with women in our region. </a:t>
            </a:r>
          </a:p>
        </p:txBody>
      </p:sp>
      <p:sp>
        <p:nvSpPr>
          <p:cNvPr name="TextBox 6" id="6"/>
          <p:cNvSpPr txBox="true"/>
          <p:nvPr/>
        </p:nvSpPr>
        <p:spPr>
          <a:xfrm rot="0">
            <a:off x="434634" y="2321015"/>
            <a:ext cx="4254061" cy="1924431"/>
          </a:xfrm>
          <a:prstGeom prst="rect">
            <a:avLst/>
          </a:prstGeom>
        </p:spPr>
        <p:txBody>
          <a:bodyPr anchor="t" rtlCol="false" tIns="0" lIns="0" bIns="0" rIns="0">
            <a:spAutoFit/>
          </a:bodyPr>
          <a:lstStyle/>
          <a:p>
            <a:pPr algn="just" marL="259082" indent="-129541" lvl="1">
              <a:lnSpc>
                <a:spcPts val="1512"/>
              </a:lnSpc>
              <a:buFont typeface="Arial"/>
              <a:buChar char="•"/>
            </a:pPr>
            <a:r>
              <a:rPr lang="en-US" sz="1200">
                <a:solidFill>
                  <a:srgbClr val="152E53"/>
                </a:solidFill>
                <a:latin typeface="Calibri (MS)"/>
                <a:ea typeface="Calibri (MS)"/>
                <a:cs typeface="Calibri (MS)"/>
                <a:sym typeface="Calibri (MS)"/>
              </a:rPr>
              <a:t>Eligibility to stand for election to the Women’s Health East Board of Governance</a:t>
            </a:r>
          </a:p>
          <a:p>
            <a:pPr algn="just" marL="259082" indent="-129541" lvl="1">
              <a:lnSpc>
                <a:spcPts val="1512"/>
              </a:lnSpc>
              <a:buFont typeface="Arial"/>
              <a:buChar char="•"/>
            </a:pPr>
            <a:r>
              <a:rPr lang="en-US" sz="1200">
                <a:solidFill>
                  <a:srgbClr val="152E53"/>
                </a:solidFill>
                <a:latin typeface="Calibri (MS)"/>
                <a:ea typeface="Calibri (MS)"/>
                <a:cs typeface="Calibri (MS)"/>
                <a:sym typeface="Calibri (MS)"/>
              </a:rPr>
              <a:t>Voting rights at Women’s Health East member meetings and Board of Governance elections</a:t>
            </a:r>
          </a:p>
          <a:p>
            <a:pPr algn="just" marL="259082" indent="-129541" lvl="1">
              <a:lnSpc>
                <a:spcPts val="1512"/>
              </a:lnSpc>
              <a:buFont typeface="Arial"/>
              <a:buChar char="•"/>
            </a:pPr>
            <a:r>
              <a:rPr lang="en-US" sz="1200">
                <a:solidFill>
                  <a:srgbClr val="152E53"/>
                </a:solidFill>
                <a:latin typeface="Calibri (MS)"/>
                <a:ea typeface="Calibri (MS)"/>
                <a:cs typeface="Calibri (MS)"/>
                <a:sym typeface="Calibri (MS)"/>
              </a:rPr>
              <a:t>Access to the latest updates on women’s health, safety and wellbeing through our e-newsletter</a:t>
            </a:r>
          </a:p>
          <a:p>
            <a:pPr algn="just" marL="259082" indent="-129541" lvl="1">
              <a:lnSpc>
                <a:spcPts val="1512"/>
              </a:lnSpc>
              <a:buFont typeface="Arial"/>
              <a:buChar char="•"/>
            </a:pPr>
            <a:r>
              <a:rPr lang="en-US" sz="1200">
                <a:solidFill>
                  <a:srgbClr val="152E53"/>
                </a:solidFill>
                <a:latin typeface="Calibri (MS)"/>
                <a:ea typeface="Calibri (MS)"/>
                <a:cs typeface="Calibri (MS)"/>
                <a:sym typeface="Calibri (MS)"/>
              </a:rPr>
              <a:t>I</a:t>
            </a:r>
            <a:r>
              <a:rPr lang="en-US" sz="1200">
                <a:solidFill>
                  <a:srgbClr val="152E53"/>
                </a:solidFill>
                <a:latin typeface="Calibri (MS)"/>
                <a:ea typeface="Calibri (MS)"/>
                <a:cs typeface="Calibri (MS)"/>
                <a:sym typeface="Calibri (MS)"/>
              </a:rPr>
              <a:t>nvitations to engage in community events and consultations</a:t>
            </a:r>
          </a:p>
          <a:p>
            <a:pPr algn="just" marL="259082" indent="-129541" lvl="1">
              <a:lnSpc>
                <a:spcPts val="1512"/>
              </a:lnSpc>
              <a:buFont typeface="Arial"/>
              <a:buChar char="•"/>
            </a:pPr>
            <a:r>
              <a:rPr lang="en-US" sz="1200">
                <a:solidFill>
                  <a:srgbClr val="152E53"/>
                </a:solidFill>
                <a:latin typeface="Calibri (MS)"/>
                <a:ea typeface="Calibri (MS)"/>
                <a:cs typeface="Calibri (MS)"/>
                <a:sym typeface="Calibri (MS)"/>
              </a:rPr>
              <a:t>Inclusion in a community of like-minded people dedicated to promoting equality, empowerment and the wellbeing of all women.</a:t>
            </a:r>
          </a:p>
        </p:txBody>
      </p:sp>
      <p:sp>
        <p:nvSpPr>
          <p:cNvPr name="TextBox 7" id="7"/>
          <p:cNvSpPr txBox="true"/>
          <p:nvPr/>
        </p:nvSpPr>
        <p:spPr>
          <a:xfrm rot="0">
            <a:off x="542634" y="1987514"/>
            <a:ext cx="4254061" cy="266827"/>
          </a:xfrm>
          <a:prstGeom prst="rect">
            <a:avLst/>
          </a:prstGeom>
        </p:spPr>
        <p:txBody>
          <a:bodyPr anchor="t" rtlCol="false" tIns="0" lIns="0" bIns="0" rIns="0">
            <a:spAutoFit/>
          </a:bodyPr>
          <a:lstStyle/>
          <a:p>
            <a:pPr algn="just">
              <a:lnSpc>
                <a:spcPts val="1904"/>
              </a:lnSpc>
            </a:pPr>
            <a:r>
              <a:rPr lang="en-US" sz="1400" b="true">
                <a:solidFill>
                  <a:srgbClr val="00548C"/>
                </a:solidFill>
                <a:latin typeface="Calibri (MS) Bold"/>
                <a:ea typeface="Calibri (MS) Bold"/>
                <a:cs typeface="Calibri (MS) Bold"/>
                <a:sym typeface="Calibri (MS) Bold"/>
              </a:rPr>
              <a:t>Benefits</a:t>
            </a:r>
          </a:p>
        </p:txBody>
      </p:sp>
      <p:sp>
        <p:nvSpPr>
          <p:cNvPr name="TextBox 8" id="8"/>
          <p:cNvSpPr txBox="true"/>
          <p:nvPr/>
        </p:nvSpPr>
        <p:spPr>
          <a:xfrm rot="0">
            <a:off x="542634" y="4904080"/>
            <a:ext cx="4254061" cy="1543431"/>
          </a:xfrm>
          <a:prstGeom prst="rect">
            <a:avLst/>
          </a:prstGeom>
        </p:spPr>
        <p:txBody>
          <a:bodyPr anchor="t" rtlCol="false" tIns="0" lIns="0" bIns="0" rIns="0">
            <a:spAutoFit/>
          </a:bodyPr>
          <a:lstStyle/>
          <a:p>
            <a:pPr algn="just">
              <a:lnSpc>
                <a:spcPts val="1512"/>
              </a:lnSpc>
            </a:pPr>
            <a:r>
              <a:rPr lang="en-US" sz="1200">
                <a:solidFill>
                  <a:srgbClr val="152E53"/>
                </a:solidFill>
                <a:latin typeface="Calibri (MS)"/>
                <a:ea typeface="Calibri (MS)"/>
                <a:cs typeface="Calibri (MS)"/>
                <a:sym typeface="Calibri (MS)"/>
              </a:rPr>
              <a:t>Please complete a membership application on our website </a:t>
            </a:r>
            <a:r>
              <a:rPr lang="en-US" sz="1200" u="sng">
                <a:solidFill>
                  <a:srgbClr val="152E53"/>
                </a:solidFill>
                <a:latin typeface="Calibri (MS)"/>
                <a:ea typeface="Calibri (MS)"/>
                <a:cs typeface="Calibri (MS)"/>
                <a:sym typeface="Calibri (MS)"/>
                <a:hlinkClick r:id="rId3" tooltip="http://whe.org.au/support/%20become-a-member/"/>
              </a:rPr>
              <a:t>whe.org.au/support/ become-a-member</a:t>
            </a:r>
          </a:p>
          <a:p>
            <a:pPr algn="just">
              <a:lnSpc>
                <a:spcPts val="1512"/>
              </a:lnSpc>
            </a:pPr>
          </a:p>
          <a:p>
            <a:pPr algn="just">
              <a:lnSpc>
                <a:spcPts val="1512"/>
              </a:lnSpc>
            </a:pPr>
            <a:r>
              <a:rPr lang="en-US" sz="1200">
                <a:solidFill>
                  <a:srgbClr val="152E53"/>
                </a:solidFill>
                <a:latin typeface="Calibri (MS)"/>
                <a:ea typeface="Calibri (MS)"/>
                <a:cs typeface="Calibri (MS)"/>
                <a:sym typeface="Calibri (MS)"/>
              </a:rPr>
              <a:t>Please note that membership is contingent upon approval by the Board of Governance and is renewable every three years.</a:t>
            </a:r>
          </a:p>
          <a:p>
            <a:pPr algn="just">
              <a:lnSpc>
                <a:spcPts val="1512"/>
              </a:lnSpc>
            </a:pPr>
          </a:p>
          <a:p>
            <a:pPr algn="just">
              <a:lnSpc>
                <a:spcPts val="1512"/>
              </a:lnSpc>
            </a:pPr>
            <a:r>
              <a:rPr lang="en-US" sz="1200">
                <a:solidFill>
                  <a:srgbClr val="152E53"/>
                </a:solidFill>
                <a:latin typeface="Calibri (MS)"/>
                <a:ea typeface="Calibri (MS)"/>
                <a:cs typeface="Calibri (MS)"/>
                <a:sym typeface="Calibri (MS)"/>
              </a:rPr>
              <a:t>For more information, contact us at </a:t>
            </a:r>
            <a:r>
              <a:rPr lang="en-US" sz="1200" u="sng">
                <a:solidFill>
                  <a:srgbClr val="152E53"/>
                </a:solidFill>
                <a:latin typeface="Calibri (MS)"/>
                <a:ea typeface="Calibri (MS)"/>
                <a:cs typeface="Calibri (MS)"/>
                <a:sym typeface="Calibri (MS)"/>
                <a:hlinkClick r:id="rId4" tooltip="mailto:health@whe.org.au"/>
              </a:rPr>
              <a:t>health@whe.org.au</a:t>
            </a:r>
            <a:r>
              <a:rPr lang="en-US" sz="1200">
                <a:solidFill>
                  <a:srgbClr val="152E53"/>
                </a:solidFill>
                <a:latin typeface="Calibri (MS)"/>
                <a:ea typeface="Calibri (MS)"/>
                <a:cs typeface="Calibri (MS)"/>
                <a:sym typeface="Calibri (MS)"/>
              </a:rPr>
              <a:t>. </a:t>
            </a:r>
          </a:p>
          <a:p>
            <a:pPr algn="just">
              <a:lnSpc>
                <a:spcPts val="1512"/>
              </a:lnSpc>
            </a:pPr>
          </a:p>
        </p:txBody>
      </p:sp>
      <p:sp>
        <p:nvSpPr>
          <p:cNvPr name="TextBox 9" id="9"/>
          <p:cNvSpPr txBox="true"/>
          <p:nvPr/>
        </p:nvSpPr>
        <p:spPr>
          <a:xfrm rot="0">
            <a:off x="542634" y="4514246"/>
            <a:ext cx="4254061" cy="266827"/>
          </a:xfrm>
          <a:prstGeom prst="rect">
            <a:avLst/>
          </a:prstGeom>
        </p:spPr>
        <p:txBody>
          <a:bodyPr anchor="t" rtlCol="false" tIns="0" lIns="0" bIns="0" rIns="0">
            <a:spAutoFit/>
          </a:bodyPr>
          <a:lstStyle/>
          <a:p>
            <a:pPr algn="just">
              <a:lnSpc>
                <a:spcPts val="1904"/>
              </a:lnSpc>
            </a:pPr>
            <a:r>
              <a:rPr lang="en-US" sz="1400" b="true">
                <a:solidFill>
                  <a:srgbClr val="00548C"/>
                </a:solidFill>
                <a:latin typeface="Calibri (MS) Bold"/>
                <a:ea typeface="Calibri (MS) Bold"/>
                <a:cs typeface="Calibri (MS) Bold"/>
                <a:sym typeface="Calibri (MS) Bold"/>
              </a:rPr>
              <a:t>How to become a member</a:t>
            </a:r>
          </a:p>
        </p:txBody>
      </p:sp>
      <p:sp>
        <p:nvSpPr>
          <p:cNvPr name="TextBox 10" id="10"/>
          <p:cNvSpPr txBox="true"/>
          <p:nvPr/>
        </p:nvSpPr>
        <p:spPr>
          <a:xfrm rot="0">
            <a:off x="5310000" y="2232120"/>
            <a:ext cx="2182955" cy="4497705"/>
          </a:xfrm>
          <a:prstGeom prst="rect">
            <a:avLst/>
          </a:prstGeom>
        </p:spPr>
        <p:txBody>
          <a:bodyPr anchor="t" rtlCol="false" tIns="0" lIns="0" bIns="0" rIns="0">
            <a:spAutoFit/>
          </a:bodyPr>
          <a:lstStyle/>
          <a:p>
            <a:pPr algn="l">
              <a:lnSpc>
                <a:spcPts val="1400"/>
              </a:lnSpc>
            </a:pPr>
            <a:r>
              <a:rPr lang="en-US" sz="1000">
                <a:solidFill>
                  <a:srgbClr val="152E53"/>
                </a:solidFill>
                <a:latin typeface="Calibri (MS)"/>
                <a:ea typeface="Calibri (MS)"/>
                <a:cs typeface="Calibri (MS)"/>
                <a:sym typeface="Calibri (MS)"/>
              </a:rPr>
              <a:t>Total income for the 2024–25 financial year was $2,194,875, representing a 9.3% decrease from $2,420,758 in the previous year. Operating grants decreased by 9.3%, while fee-for-service revenue declined by 16.6%. Other income sources showed a modest increase. Total expenditure was $2,342,057, slightly lower than the previous year, with empl</a:t>
            </a:r>
            <a:r>
              <a:rPr lang="en-US" sz="1000">
                <a:solidFill>
                  <a:srgbClr val="152E53"/>
                </a:solidFill>
                <a:latin typeface="Calibri (MS)"/>
                <a:ea typeface="Calibri (MS)"/>
                <a:cs typeface="Calibri (MS)"/>
                <a:sym typeface="Calibri (MS)"/>
              </a:rPr>
              <a:t>oyment expenses decreasing modestly. This reduction partly reflects a constrained funding environment, which led to some staffing redundancies.</a:t>
            </a:r>
          </a:p>
          <a:p>
            <a:pPr algn="l">
              <a:lnSpc>
                <a:spcPts val="1400"/>
              </a:lnSpc>
            </a:pPr>
          </a:p>
          <a:p>
            <a:pPr algn="l">
              <a:lnSpc>
                <a:spcPts val="1400"/>
              </a:lnSpc>
            </a:pPr>
            <a:r>
              <a:rPr lang="en-US" sz="1000">
                <a:solidFill>
                  <a:srgbClr val="152E53"/>
                </a:solidFill>
                <a:latin typeface="Calibri (MS)"/>
                <a:ea typeface="Calibri (MS)"/>
                <a:cs typeface="Calibri (MS)"/>
                <a:sym typeface="Calibri (MS)"/>
              </a:rPr>
              <a:t>The result for the 2024–25 financial year was an operating deficit of $147,182, largely reflecting the recognition of staffing redundancies during the year. Women’s Health East’s current ratio of approximately 1.84:1 indicates that the organisation has $1.84 in current assets to meet every $1 of current liabilities. The current ratio is a standard calculation used to assess an organisation’s short-term financial liquidity.</a:t>
            </a:r>
          </a:p>
          <a:p>
            <a:pPr algn="l">
              <a:lnSpc>
                <a:spcPts val="1540"/>
              </a:lnSpc>
            </a:pPr>
          </a:p>
        </p:txBody>
      </p:sp>
      <p:sp>
        <p:nvSpPr>
          <p:cNvPr name="TextBox 11" id="11"/>
          <p:cNvSpPr txBox="true"/>
          <p:nvPr/>
        </p:nvSpPr>
        <p:spPr>
          <a:xfrm rot="0">
            <a:off x="7720986" y="2232120"/>
            <a:ext cx="1711175" cy="202305"/>
          </a:xfrm>
          <a:prstGeom prst="rect">
            <a:avLst/>
          </a:prstGeom>
        </p:spPr>
        <p:txBody>
          <a:bodyPr anchor="t" rtlCol="false" tIns="0" lIns="0" bIns="0" rIns="0">
            <a:spAutoFit/>
          </a:bodyPr>
          <a:lstStyle/>
          <a:p>
            <a:pPr algn="l">
              <a:lnSpc>
                <a:spcPts val="1465"/>
              </a:lnSpc>
            </a:pPr>
            <a:r>
              <a:rPr lang="en-US" sz="1046" b="true">
                <a:solidFill>
                  <a:srgbClr val="000000"/>
                </a:solidFill>
                <a:latin typeface="Calibri (MS) Bold"/>
                <a:ea typeface="Calibri (MS) Bold"/>
                <a:cs typeface="Calibri (MS) Bold"/>
                <a:sym typeface="Calibri (MS) Bold"/>
              </a:rPr>
              <a:t>Summary income statement</a:t>
            </a:r>
          </a:p>
        </p:txBody>
      </p:sp>
      <p:graphicFrame>
        <p:nvGraphicFramePr>
          <p:cNvPr name="Table 12" id="12"/>
          <p:cNvGraphicFramePr>
            <a:graphicFrameLocks noGrp="true"/>
          </p:cNvGraphicFramePr>
          <p:nvPr/>
        </p:nvGraphicFramePr>
        <p:xfrm>
          <a:off x="7720986" y="2529674"/>
          <a:ext cx="2172040" cy="1562094"/>
        </p:xfrm>
        <a:graphic>
          <a:graphicData uri="http://schemas.openxmlformats.org/drawingml/2006/table">
            <a:tbl>
              <a:tblPr/>
              <a:tblGrid>
                <a:gridCol w="1080603"/>
                <a:gridCol w="549719"/>
                <a:gridCol w="541718"/>
              </a:tblGrid>
              <a:tr h="185752">
                <a:tc>
                  <a:txBody>
                    <a:bodyPr anchor="t" rtlCol="false"/>
                    <a:lstStyle/>
                    <a:p>
                      <a:pPr algn="ctr">
                        <a:lnSpc>
                          <a:spcPts val="14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8056">
                      <a:solidFill>
                        <a:srgbClr val="000000"/>
                      </a:solidFill>
                      <a:prstDash val="solid"/>
                      <a:round/>
                      <a:headEnd type="none" w="med" len="med"/>
                      <a:tailEnd type="none" w="med" len="med"/>
                    </a:lnB>
                    <a:solidFill>
                      <a:srgbClr val="B5D2D2"/>
                    </a:solidFill>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2024-25 ($)</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8056">
                      <a:solidFill>
                        <a:srgbClr val="000000"/>
                      </a:solidFill>
                      <a:prstDash val="solid"/>
                      <a:round/>
                      <a:headEnd type="none" w="med" len="med"/>
                      <a:tailEnd type="none" w="med" len="med"/>
                    </a:lnB>
                    <a:solidFill>
                      <a:srgbClr val="B5D2D2"/>
                    </a:solidFill>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2023-24 ($)</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8056">
                      <a:solidFill>
                        <a:srgbClr val="000000"/>
                      </a:solidFill>
                      <a:prstDash val="solid"/>
                      <a:round/>
                      <a:headEnd type="none" w="med" len="med"/>
                      <a:tailEnd type="none" w="med" len="med"/>
                    </a:lnB>
                    <a:solidFill>
                      <a:srgbClr val="B5D2D2"/>
                    </a:solidFill>
                  </a:tcPr>
                </a:tc>
              </a:tr>
              <a:tr h="140688">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Income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805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805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805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a:solidFill>
                            <a:srgbClr val="000000"/>
                          </a:solidFill>
                          <a:latin typeface="Calibri (MS)"/>
                          <a:ea typeface="Calibri (MS)"/>
                          <a:cs typeface="Calibri (MS)"/>
                          <a:sym typeface="Calibri (MS)"/>
                        </a:rPr>
                        <a:t>Operating grants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2,033,932</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2,242,286</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a:solidFill>
                            <a:srgbClr val="000000"/>
                          </a:solidFill>
                          <a:latin typeface="Calibri (MS)"/>
                          <a:ea typeface="Calibri (MS)"/>
                          <a:cs typeface="Calibri (MS)"/>
                          <a:sym typeface="Calibri (MS)"/>
                        </a:rPr>
                        <a:t>Fee for Service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101,829</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122,127</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a:solidFill>
                            <a:srgbClr val="000000"/>
                          </a:solidFill>
                          <a:latin typeface="Calibri (MS)"/>
                          <a:ea typeface="Calibri (MS)"/>
                          <a:cs typeface="Calibri (MS)"/>
                          <a:sym typeface="Calibri (MS)"/>
                        </a:rPr>
                        <a:t>Other</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59,114</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56,345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Total Income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2,194,875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2,420,758</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Expenditure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a:solidFill>
                            <a:srgbClr val="000000"/>
                          </a:solidFill>
                          <a:latin typeface="Calibri (MS)"/>
                          <a:ea typeface="Calibri (MS)"/>
                          <a:cs typeface="Calibri (MS)"/>
                          <a:sym typeface="Calibri (MS)"/>
                        </a:rPr>
                        <a:t>Employment expenses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1,947,366</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2,000,705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a:solidFill>
                            <a:srgbClr val="000000"/>
                          </a:solidFill>
                          <a:latin typeface="Calibri (MS)"/>
                          <a:ea typeface="Calibri (MS)"/>
                          <a:cs typeface="Calibri (MS)"/>
                          <a:sym typeface="Calibri (MS)"/>
                        </a:rPr>
                        <a:t>Other</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394,691</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414,234</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Total Expenditure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2,342,057</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2,414,939</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95">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Operating Profit/(Loss)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(147,182)</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5,819</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r>
            </a:tbl>
          </a:graphicData>
        </a:graphic>
      </p:graphicFrame>
      <p:graphicFrame>
        <p:nvGraphicFramePr>
          <p:cNvPr name="Table 13" id="13"/>
          <p:cNvGraphicFramePr>
            <a:graphicFrameLocks noGrp="true"/>
          </p:cNvGraphicFramePr>
          <p:nvPr/>
        </p:nvGraphicFramePr>
        <p:xfrm>
          <a:off x="7720986" y="4559607"/>
          <a:ext cx="2172020" cy="1692927"/>
        </p:xfrm>
        <a:graphic>
          <a:graphicData uri="http://schemas.openxmlformats.org/drawingml/2006/table">
            <a:tbl>
              <a:tblPr/>
              <a:tblGrid>
                <a:gridCol w="1086010"/>
                <a:gridCol w="549991"/>
                <a:gridCol w="536019"/>
              </a:tblGrid>
              <a:tr h="182984">
                <a:tc>
                  <a:txBody>
                    <a:bodyPr anchor="t" rtlCol="false"/>
                    <a:lstStyle/>
                    <a:p>
                      <a:pPr algn="ctr">
                        <a:lnSpc>
                          <a:spcPts val="1065"/>
                        </a:lnSpc>
                        <a:defRPr/>
                      </a:pP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B5D2D2"/>
                    </a:solidFill>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2024-25 ($)</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B5D2D2"/>
                    </a:solidFill>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2023-24 ($)</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solidFill>
                      <a:srgbClr val="B5D2D2"/>
                    </a:solidFill>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Cash &amp; Financial Assets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844,701</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962,318</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Receivables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51,741</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55,187</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Property, plant &amp; equipment</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20.080</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28,680</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Total Assets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964,424</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1,116,195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Payables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111,990</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1,116,195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Income in advance</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83,327</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146,284</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Provisions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291,494</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198,300</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Lease Liabilities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52,115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72,879</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Total Liabilities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538,926</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543,515</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r h="137268">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Net Assets</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435,498</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c>
                  <a:txBody>
                    <a:bodyPr anchor="t" rtlCol="false"/>
                    <a:lstStyle/>
                    <a:p>
                      <a:pPr algn="l">
                        <a:lnSpc>
                          <a:spcPts val="1065"/>
                        </a:lnSpc>
                        <a:defRPr/>
                      </a:pPr>
                      <a:r>
                        <a:rPr lang="en-US" sz="761" b="true">
                          <a:solidFill>
                            <a:srgbClr val="000000"/>
                          </a:solidFill>
                          <a:latin typeface="Calibri (MS) Bold"/>
                          <a:ea typeface="Calibri (MS) Bold"/>
                          <a:cs typeface="Calibri (MS) Bold"/>
                          <a:sym typeface="Calibri (MS) Bold"/>
                        </a:rPr>
                        <a:t>572,680</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solidFill>
                      <a:srgbClr val="D5CBE3"/>
                    </a:solidFill>
                  </a:tcPr>
                </a:tc>
              </a:tr>
              <a:tr h="137268">
                <a:tc>
                  <a:txBody>
                    <a:bodyPr anchor="t" rtlCol="false"/>
                    <a:lstStyle/>
                    <a:p>
                      <a:pPr algn="l">
                        <a:lnSpc>
                          <a:spcPts val="1065"/>
                        </a:lnSpc>
                        <a:defRPr/>
                      </a:pPr>
                      <a:r>
                        <a:rPr lang="en-US" sz="761">
                          <a:solidFill>
                            <a:srgbClr val="000000"/>
                          </a:solidFill>
                          <a:latin typeface="Calibri (MS)"/>
                          <a:ea typeface="Calibri (MS)"/>
                          <a:cs typeface="Calibri (MS)"/>
                          <a:sym typeface="Calibri (MS)"/>
                        </a:rPr>
                        <a:t>Current Ratio</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1.84:1</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c>
                  <a:txBody>
                    <a:bodyPr anchor="t" rtlCol="false"/>
                    <a:lstStyle/>
                    <a:p>
                      <a:pPr algn="l">
                        <a:lnSpc>
                          <a:spcPts val="1065"/>
                        </a:lnSpc>
                        <a:defRPr/>
                      </a:pPr>
                      <a:r>
                        <a:rPr lang="en-US" sz="761">
                          <a:solidFill>
                            <a:srgbClr val="000000"/>
                          </a:solidFill>
                          <a:latin typeface="Calibri (MS)"/>
                          <a:ea typeface="Calibri (MS)"/>
                          <a:cs typeface="Calibri (MS)"/>
                          <a:sym typeface="Calibri (MS)"/>
                        </a:rPr>
                        <a:t>2.14:1</a:t>
                      </a:r>
                      <a:endParaRPr lang="en-US" sz="1100"/>
                    </a:p>
                  </a:txBody>
                  <a:tcPr marL="0" marR="0" marT="0" marB="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7666">
                      <a:solidFill>
                        <a:srgbClr val="000000"/>
                      </a:solidFill>
                      <a:prstDash val="solid"/>
                      <a:round/>
                      <a:headEnd type="none" w="med" len="med"/>
                      <a:tailEnd type="none" w="med" len="med"/>
                    </a:lnT>
                    <a:lnB cmpd="sng" algn="ctr" cap="flat" w="7666">
                      <a:solidFill>
                        <a:srgbClr val="000000"/>
                      </a:solidFill>
                      <a:prstDash val="solid"/>
                      <a:round/>
                      <a:headEnd type="none" w="med" len="med"/>
                      <a:tailEnd type="none" w="med" len="med"/>
                    </a:lnB>
                  </a:tcPr>
                </a:tc>
              </a:tr>
            </a:tbl>
          </a:graphicData>
        </a:graphic>
      </p:graphicFrame>
      <p:sp>
        <p:nvSpPr>
          <p:cNvPr name="TextBox 14" id="14"/>
          <p:cNvSpPr txBox="true"/>
          <p:nvPr/>
        </p:nvSpPr>
        <p:spPr>
          <a:xfrm rot="0">
            <a:off x="7085220" y="7099275"/>
            <a:ext cx="3203761" cy="180339"/>
          </a:xfrm>
          <a:prstGeom prst="rect">
            <a:avLst/>
          </a:prstGeom>
        </p:spPr>
        <p:txBody>
          <a:bodyPr anchor="t" rtlCol="false" tIns="0" lIns="0" bIns="0" rIns="0">
            <a:spAutoFit/>
          </a:bodyPr>
          <a:lstStyle/>
          <a:p>
            <a:pPr algn="r">
              <a:lnSpc>
                <a:spcPts val="1295"/>
              </a:lnSpc>
            </a:pPr>
            <a:r>
              <a:rPr lang="en-US" sz="1200">
                <a:solidFill>
                  <a:srgbClr val="00548C"/>
                </a:solidFill>
                <a:latin typeface="Calibri (MS)"/>
                <a:ea typeface="Calibri (MS)"/>
                <a:cs typeface="Calibri (MS)"/>
                <a:sym typeface="Calibri (MS)"/>
              </a:rPr>
              <a:t>Women’s Health East Annual Report 2024–2025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DAGviOtlsgY</dc:identifier>
  <dcterms:modified xsi:type="dcterms:W3CDTF">2011-08-01T06:04:30Z</dcterms:modified>
  <cp:revision>1</cp:revision>
  <dc:title>WHE ANNUAL REPORT - FINAL DRAFT</dc:title>
</cp:coreProperties>
</file>